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20"/>
  </p:handoutMasterIdLst>
  <p:sldIdLst>
    <p:sldId id="256" r:id="rId3"/>
    <p:sldId id="293" r:id="rId5"/>
    <p:sldId id="260" r:id="rId6"/>
    <p:sldId id="292" r:id="rId7"/>
    <p:sldId id="283" r:id="rId8"/>
    <p:sldId id="310" r:id="rId9"/>
    <p:sldId id="311" r:id="rId10"/>
    <p:sldId id="312" r:id="rId11"/>
    <p:sldId id="313" r:id="rId12"/>
    <p:sldId id="314" r:id="rId13"/>
    <p:sldId id="315" r:id="rId14"/>
    <p:sldId id="317" r:id="rId15"/>
    <p:sldId id="318" r:id="rId16"/>
    <p:sldId id="316" r:id="rId17"/>
    <p:sldId id="320" r:id="rId18"/>
    <p:sldId id="321" r:id="rId19"/>
  </p:sldIdLst>
  <p:sldSz cx="9144000" cy="5143500" type="screen16x9"/>
  <p:notesSz cx="6858000" cy="9144000"/>
  <p:custDataLst>
    <p:tags r:id="rId24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89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140" d="100"/>
          <a:sy n="140" d="100"/>
        </p:scale>
        <p:origin x="774" y="114"/>
      </p:cViewPr>
      <p:guideLst>
        <p:guide orient="horz" pos="1589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>
      <p:cViewPr>
        <p:scale>
          <a:sx n="1" d="100"/>
          <a:sy n="1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4" Type="http://schemas.openxmlformats.org/officeDocument/2006/relationships/tags" Target="tags/tag13.xml"/><Relationship Id="rId23" Type="http://schemas.openxmlformats.org/officeDocument/2006/relationships/tableStyles" Target="tableStyles.xml"/><Relationship Id="rId22" Type="http://schemas.openxmlformats.org/officeDocument/2006/relationships/viewProps" Target="viewProps.xml"/><Relationship Id="rId21" Type="http://schemas.openxmlformats.org/officeDocument/2006/relationships/presProps" Target="presProps.xml"/><Relationship Id="rId20" Type="http://schemas.openxmlformats.org/officeDocument/2006/relationships/handoutMaster" Target="handoutMasters/handoutMaster1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宋体" panose="02010600030101010101" pitchFamily="2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宋体" panose="02010600030101010101" pitchFamily="2" charset="-122"/>
              </a:rPr>
            </a:fld>
            <a:endParaRPr lang="zh-CN" altLang="en-US">
              <a:latin typeface="宋体" panose="02010600030101010101" pitchFamily="2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宋体" panose="02010600030101010101" pitchFamily="2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宋体" panose="02010600030101010101" pitchFamily="2" charset="-122"/>
              </a:rPr>
            </a:fld>
            <a:endParaRPr lang="zh-CN" altLang="en-US">
              <a:latin typeface="宋体" panose="02010600030101010101" pitchFamily="2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CA8133-3F33-4670-9F5F-1EDDAE60BB83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F775A4-DBCA-43D6-BDA5-B5DAC751E2D2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F775A4-DBCA-43D6-BDA5-B5DAC751E2D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F775A4-DBCA-43D6-BDA5-B5DAC751E2D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F775A4-DBCA-43D6-BDA5-B5DAC751E2D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F775A4-DBCA-43D6-BDA5-B5DAC751E2D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F775A4-DBCA-43D6-BDA5-B5DAC751E2D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F775A4-DBCA-43D6-BDA5-B5DAC751E2D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F775A4-DBCA-43D6-BDA5-B5DAC751E2D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F775A4-DBCA-43D6-BDA5-B5DAC751E2D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F775A4-DBCA-43D6-BDA5-B5DAC751E2D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F775A4-DBCA-43D6-BDA5-B5DAC751E2D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F775A4-DBCA-43D6-BDA5-B5DAC751E2D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F775A4-DBCA-43D6-BDA5-B5DAC751E2D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F775A4-DBCA-43D6-BDA5-B5DAC751E2D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F775A4-DBCA-43D6-BDA5-B5DAC751E2D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F775A4-DBCA-43D6-BDA5-B5DAC751E2D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F775A4-DBCA-43D6-BDA5-B5DAC751E2D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 advClick="0" advTm="0">
    <p:push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 userDrawn="1"/>
        </p:nvGrpSpPr>
        <p:grpSpPr>
          <a:xfrm>
            <a:off x="263331" y="258522"/>
            <a:ext cx="376000" cy="407804"/>
            <a:chOff x="59111" y="43605"/>
            <a:chExt cx="619976" cy="672416"/>
          </a:xfrm>
        </p:grpSpPr>
        <p:sp>
          <p:nvSpPr>
            <p:cNvPr id="9" name="十字形 8"/>
            <p:cNvSpPr/>
            <p:nvPr/>
          </p:nvSpPr>
          <p:spPr>
            <a:xfrm>
              <a:off x="304108" y="43605"/>
              <a:ext cx="374979" cy="374979"/>
            </a:xfrm>
            <a:prstGeom prst="plus">
              <a:avLst>
                <a:gd name="adj" fmla="val 41347"/>
              </a:avLst>
            </a:prstGeom>
            <a:noFill/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endParaRPr>
            </a:p>
          </p:txBody>
        </p:sp>
        <p:sp>
          <p:nvSpPr>
            <p:cNvPr id="10" name="十字形 9"/>
            <p:cNvSpPr/>
            <p:nvPr/>
          </p:nvSpPr>
          <p:spPr>
            <a:xfrm>
              <a:off x="203115" y="466748"/>
              <a:ext cx="249273" cy="249273"/>
            </a:xfrm>
            <a:prstGeom prst="plus">
              <a:avLst>
                <a:gd name="adj" fmla="val 41347"/>
              </a:avLst>
            </a:prstGeom>
            <a:noFill/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endParaRPr>
            </a:p>
          </p:txBody>
        </p:sp>
        <p:sp>
          <p:nvSpPr>
            <p:cNvPr id="11" name="十字形 10"/>
            <p:cNvSpPr/>
            <p:nvPr/>
          </p:nvSpPr>
          <p:spPr>
            <a:xfrm>
              <a:off x="59111" y="264360"/>
              <a:ext cx="154222" cy="154222"/>
            </a:xfrm>
            <a:prstGeom prst="plus">
              <a:avLst>
                <a:gd name="adj" fmla="val 41347"/>
              </a:avLst>
            </a:prstGeom>
            <a:noFill/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endParaRPr>
            </a:p>
          </p:txBody>
        </p:sp>
      </p:grpSp>
      <p:sp>
        <p:nvSpPr>
          <p:cNvPr id="12" name="十字形 11"/>
          <p:cNvSpPr/>
          <p:nvPr userDrawn="1"/>
        </p:nvSpPr>
        <p:spPr>
          <a:xfrm>
            <a:off x="8758655" y="4803176"/>
            <a:ext cx="154222" cy="154222"/>
          </a:xfrm>
          <a:prstGeom prst="plus">
            <a:avLst>
              <a:gd name="adj" fmla="val 4134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  <p:transition spd="slow" advClick="0" advTm="0">
    <p:push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宋体" panose="02010600030101010101" pitchFamily="2" charset="-122"/>
              </a:defRPr>
            </a:lvl1pPr>
          </a:lstStyle>
          <a:p>
            <a:fld id="{62F42BBC-1C3A-4FB4-B469-39CAE4BFAEB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宋体" panose="02010600030101010101" pitchFamily="2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宋体" panose="02010600030101010101" pitchFamily="2" charset="-122"/>
              </a:defRPr>
            </a:lvl1pPr>
          </a:lstStyle>
          <a:p>
            <a:fld id="{AB42095A-155F-4828-88E3-4DF16DB3926E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ransition spd="slow" advClick="0" advTm="0">
    <p:push/>
  </p:transition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宋体" panose="02010600030101010101" pitchFamily="2" charset="-122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宋体" panose="02010600030101010101" pitchFamily="2" charset="-122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宋体" panose="02010600030101010101" pitchFamily="2" charset="-122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宋体" panose="02010600030101010101" pitchFamily="2" charset="-122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宋体" panose="02010600030101010101" pitchFamily="2" charset="-122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宋体" panose="02010600030101010101" pitchFamily="2" charset="-122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tags" Target="../tags/tag7.xml"/><Relationship Id="rId8" Type="http://schemas.openxmlformats.org/officeDocument/2006/relationships/image" Target="../media/image42.png"/><Relationship Id="rId7" Type="http://schemas.openxmlformats.org/officeDocument/2006/relationships/image" Target="../media/image41.png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1" Type="http://schemas.openxmlformats.org/officeDocument/2006/relationships/notesSlide" Target="../notesSlides/notesSlide10.xml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1.xml"/><Relationship Id="rId8" Type="http://schemas.openxmlformats.org/officeDocument/2006/relationships/slideLayout" Target="../slideLayouts/slideLayout2.xml"/><Relationship Id="rId7" Type="http://schemas.openxmlformats.org/officeDocument/2006/relationships/tags" Target="../tags/tag8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image" Target="../media/image43.pn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2.xml"/><Relationship Id="rId8" Type="http://schemas.openxmlformats.org/officeDocument/2006/relationships/slideLayout" Target="../slideLayouts/slideLayout2.xml"/><Relationship Id="rId7" Type="http://schemas.openxmlformats.org/officeDocument/2006/relationships/tags" Target="../tags/tag9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image" Target="../media/image49.pn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image" Target="../media/image62.png"/><Relationship Id="rId8" Type="http://schemas.openxmlformats.org/officeDocument/2006/relationships/image" Target="../media/image61.png"/><Relationship Id="rId7" Type="http://schemas.openxmlformats.org/officeDocument/2006/relationships/image" Target="../media/image37.png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4" Type="http://schemas.openxmlformats.org/officeDocument/2006/relationships/notesSlide" Target="../notesSlides/notesSlide13.xml"/><Relationship Id="rId13" Type="http://schemas.openxmlformats.org/officeDocument/2006/relationships/slideLayout" Target="../slideLayouts/slideLayout2.xml"/><Relationship Id="rId12" Type="http://schemas.openxmlformats.org/officeDocument/2006/relationships/tags" Target="../tags/tag10.xml"/><Relationship Id="rId11" Type="http://schemas.openxmlformats.org/officeDocument/2006/relationships/image" Target="../media/image64.png"/><Relationship Id="rId10" Type="http://schemas.openxmlformats.org/officeDocument/2006/relationships/image" Target="../media/image63.png"/><Relationship Id="rId1" Type="http://schemas.openxmlformats.org/officeDocument/2006/relationships/image" Target="../media/image55.pn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4.xml"/><Relationship Id="rId8" Type="http://schemas.openxmlformats.org/officeDocument/2006/relationships/slideLayout" Target="../slideLayouts/slideLayout2.xml"/><Relationship Id="rId7" Type="http://schemas.openxmlformats.org/officeDocument/2006/relationships/tags" Target="../tags/tag11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image" Target="../media/image6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1.xml"/><Relationship Id="rId1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.xml"/><Relationship Id="rId7" Type="http://schemas.openxmlformats.org/officeDocument/2006/relationships/slideLayout" Target="../slideLayouts/slideLayout2.xml"/><Relationship Id="rId6" Type="http://schemas.openxmlformats.org/officeDocument/2006/relationships/tags" Target="../tags/tag2.xml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3.xml"/><Relationship Id="rId8" Type="http://schemas.openxmlformats.org/officeDocument/2006/relationships/image" Target="../media/image14.png"/><Relationship Id="rId7" Type="http://schemas.openxmlformats.org/officeDocument/2006/relationships/image" Target="../media/image13.png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1" Type="http://schemas.openxmlformats.org/officeDocument/2006/relationships/notesSlide" Target="../notesSlides/notesSlide6.xml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7.xml"/><Relationship Id="rId8" Type="http://schemas.openxmlformats.org/officeDocument/2006/relationships/slideLayout" Target="../slideLayouts/slideLayout2.xml"/><Relationship Id="rId7" Type="http://schemas.openxmlformats.org/officeDocument/2006/relationships/tags" Target="../tags/tag4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8.xml"/><Relationship Id="rId8" Type="http://schemas.openxmlformats.org/officeDocument/2006/relationships/slideLayout" Target="../slideLayouts/slideLayout2.xml"/><Relationship Id="rId7" Type="http://schemas.openxmlformats.org/officeDocument/2006/relationships/tags" Target="../tags/tag5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tags" Target="../tags/tag6.xml"/><Relationship Id="rId8" Type="http://schemas.openxmlformats.org/officeDocument/2006/relationships/image" Target="../media/image34.png"/><Relationship Id="rId7" Type="http://schemas.openxmlformats.org/officeDocument/2006/relationships/image" Target="../media/image33.png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1" Type="http://schemas.openxmlformats.org/officeDocument/2006/relationships/notesSlide" Target="../notesSlides/notesSlide9.xml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7"/>
          <p:cNvSpPr txBox="1"/>
          <p:nvPr/>
        </p:nvSpPr>
        <p:spPr>
          <a:xfrm>
            <a:off x="2131695" y="946150"/>
            <a:ext cx="5059680" cy="1268730"/>
          </a:xfrm>
          <a:prstGeom prst="rect">
            <a:avLst/>
          </a:prstGeom>
          <a:noFill/>
        </p:spPr>
        <p:txBody>
          <a:bodyPr wrap="square" lIns="38567" tIns="19283" rIns="38567" bIns="19283" rtlCol="0">
            <a:spAutoFit/>
          </a:bodyPr>
          <a:lstStyle>
            <a:defPPr>
              <a:defRPr lang="zh-CN"/>
            </a:defPPr>
            <a:lvl1pPr>
              <a:defRPr sz="5000" b="1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pPr algn="ctr"/>
            <a:r>
              <a:rPr lang="zh-CN" altLang="en-US" sz="8000" b="0" kern="300" spc="-300" smtClean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个人</a:t>
            </a:r>
            <a:r>
              <a:rPr lang="zh-CN" altLang="en-US" sz="8000" b="0" kern="300" spc="-300" smtClean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作品集</a:t>
            </a:r>
            <a:endParaRPr lang="zh-CN" altLang="en-US" sz="8000" b="0" kern="300" spc="-300" smtClean="0">
              <a:solidFill>
                <a:schemeClr val="tx1">
                  <a:lumMod val="75000"/>
                  <a:lumOff val="2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066290" y="895985"/>
            <a:ext cx="5495925" cy="2611755"/>
          </a:xfrm>
          <a:prstGeom prst="rect">
            <a:avLst/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6" name="文本框 54"/>
          <p:cNvSpPr txBox="1"/>
          <p:nvPr/>
        </p:nvSpPr>
        <p:spPr>
          <a:xfrm>
            <a:off x="2555224" y="4075995"/>
            <a:ext cx="4033552" cy="502114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20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求职意向</a:t>
            </a:r>
            <a:r>
              <a:rPr lang="zh-CN" altLang="en-US" sz="2200" smtClean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：技术美术</a:t>
            </a:r>
            <a:r>
              <a:rPr lang="en-US" altLang="zh-CN" sz="2200" smtClean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/u3</a:t>
            </a:r>
            <a:r>
              <a:rPr lang="en-US" altLang="zh-CN" sz="2200" smtClean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d</a:t>
            </a:r>
            <a:endParaRPr lang="en-US" altLang="zh-CN" sz="2200" smtClean="0">
              <a:solidFill>
                <a:schemeClr val="tx1">
                  <a:lumMod val="75000"/>
                  <a:lumOff val="2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lt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2689432" y="2416544"/>
            <a:ext cx="3765136" cy="346249"/>
          </a:xfrm>
          <a:prstGeom prst="rect">
            <a:avLst/>
          </a:prstGeom>
          <a:ln>
            <a:noFill/>
          </a:ln>
        </p:spPr>
        <p:txBody>
          <a:bodyPr vert="horz" wrap="square" lIns="68580" tIns="34290" rIns="68580" bIns="34290">
            <a:spAutoFit/>
          </a:bodyPr>
          <a:lstStyle/>
          <a:p>
            <a:pPr algn="dist">
              <a:spcAft>
                <a:spcPct val="0"/>
              </a:spcAft>
            </a:pP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PERSONAL-RESUME</a:t>
            </a:r>
            <a:endParaRPr lang="zh-CN">
              <a:solidFill>
                <a:schemeClr val="tx1">
                  <a:lumMod val="75000"/>
                  <a:lumOff val="25000"/>
                </a:schemeClr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2" name="文本框 12"/>
          <p:cNvSpPr txBox="1"/>
          <p:nvPr/>
        </p:nvSpPr>
        <p:spPr>
          <a:xfrm>
            <a:off x="2280492" y="4553028"/>
            <a:ext cx="4583016" cy="368300"/>
          </a:xfrm>
          <a:prstGeom prst="rect">
            <a:avLst/>
          </a:prstGeom>
          <a:noFill/>
          <a:ln>
            <a:noFill/>
          </a:ln>
        </p:spPr>
        <p:txBody>
          <a:bodyPr wrap="square" lIns="68580" tIns="34290" rIns="68580" bIns="3429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300" smtClean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手机</a:t>
            </a:r>
            <a:r>
              <a:rPr lang="zh-CN" altLang="en-US" sz="130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号：</a:t>
            </a:r>
            <a:r>
              <a:rPr lang="en-US" altLang="zh-CN" sz="130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193 1319 3913</a:t>
            </a:r>
            <a:r>
              <a:rPr lang="en-US" altLang="zh-CN" sz="1300" smtClean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    </a:t>
            </a:r>
            <a:r>
              <a:rPr lang="zh-CN" altLang="en-US" sz="130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邮箱：</a:t>
            </a:r>
            <a:r>
              <a:rPr lang="en-US" altLang="zh-CN" sz="130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2015180957@qq.com</a:t>
            </a:r>
            <a:endParaRPr lang="en-US" altLang="zh-CN" sz="1300">
              <a:solidFill>
                <a:schemeClr val="tx1">
                  <a:lumMod val="75000"/>
                  <a:lumOff val="2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lt"/>
            </a:endParaRPr>
          </a:p>
        </p:txBody>
      </p:sp>
      <p:sp>
        <p:nvSpPr>
          <p:cNvPr id="23" name="圆角矩形 22"/>
          <p:cNvSpPr/>
          <p:nvPr/>
        </p:nvSpPr>
        <p:spPr>
          <a:xfrm>
            <a:off x="3323968" y="3004472"/>
            <a:ext cx="2496064" cy="344381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4" name="文本框 12"/>
          <p:cNvSpPr txBox="1"/>
          <p:nvPr/>
        </p:nvSpPr>
        <p:spPr>
          <a:xfrm>
            <a:off x="3323968" y="2915583"/>
            <a:ext cx="2532534" cy="460375"/>
          </a:xfrm>
          <a:prstGeom prst="rect">
            <a:avLst/>
          </a:prstGeom>
          <a:noFill/>
          <a:ln>
            <a:noFill/>
          </a:ln>
        </p:spPr>
        <p:txBody>
          <a:bodyPr wrap="square" lIns="68580" tIns="34290" rIns="68580" bIns="3429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7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应聘人</a:t>
            </a:r>
            <a:r>
              <a:rPr lang="zh-CN" altLang="en-US" sz="170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：</a:t>
            </a:r>
            <a:r>
              <a:rPr lang="en-US" altLang="zh-CN" sz="17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zh-CN" altLang="en-US" sz="17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吴宇翔</a:t>
            </a:r>
            <a:endParaRPr lang="zh-CN" altLang="en-US" sz="170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6" name="十字形 5"/>
          <p:cNvSpPr/>
          <p:nvPr/>
        </p:nvSpPr>
        <p:spPr>
          <a:xfrm>
            <a:off x="2066152" y="3507474"/>
            <a:ext cx="374979" cy="374979"/>
          </a:xfrm>
          <a:prstGeom prst="plus">
            <a:avLst>
              <a:gd name="adj" fmla="val 4134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8" name="十字形 27"/>
          <p:cNvSpPr/>
          <p:nvPr/>
        </p:nvSpPr>
        <p:spPr>
          <a:xfrm>
            <a:off x="1965159" y="3930617"/>
            <a:ext cx="249273" cy="249273"/>
          </a:xfrm>
          <a:prstGeom prst="plus">
            <a:avLst>
              <a:gd name="adj" fmla="val 4134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9" name="十字形 28"/>
          <p:cNvSpPr/>
          <p:nvPr/>
        </p:nvSpPr>
        <p:spPr>
          <a:xfrm>
            <a:off x="1821155" y="3728229"/>
            <a:ext cx="154222" cy="154222"/>
          </a:xfrm>
          <a:prstGeom prst="plus">
            <a:avLst>
              <a:gd name="adj" fmla="val 4134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2" name="十字形 31"/>
          <p:cNvSpPr/>
          <p:nvPr/>
        </p:nvSpPr>
        <p:spPr>
          <a:xfrm>
            <a:off x="6732021" y="699119"/>
            <a:ext cx="154222" cy="154222"/>
          </a:xfrm>
          <a:prstGeom prst="plus">
            <a:avLst>
              <a:gd name="adj" fmla="val 4134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21"/>
          <p:cNvSpPr txBox="1"/>
          <p:nvPr/>
        </p:nvSpPr>
        <p:spPr>
          <a:xfrm>
            <a:off x="590550" y="337820"/>
            <a:ext cx="2482850" cy="43751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240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6.</a:t>
            </a:r>
            <a:r>
              <a:rPr lang="zh-CN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后处理</a:t>
            </a:r>
            <a:r>
              <a:rPr lang="en-US" altLang="zh-CN" sz="240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part 1</a:t>
            </a:r>
            <a:endParaRPr lang="zh-CN" altLang="en-US" sz="2400">
              <a:solidFill>
                <a:schemeClr val="tx1">
                  <a:lumMod val="75000"/>
                  <a:lumOff val="2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rcRect r="11979"/>
          <a:stretch>
            <a:fillRect/>
          </a:stretch>
        </p:blipFill>
        <p:spPr>
          <a:xfrm>
            <a:off x="135890" y="726440"/>
            <a:ext cx="3233420" cy="233299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35890" y="3059430"/>
            <a:ext cx="323405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1200"/>
              <a:t>6.1</a:t>
            </a:r>
            <a:r>
              <a:rPr lang="zh-CN" altLang="en-US" sz="1200"/>
              <a:t>全屏幕描边</a:t>
            </a:r>
            <a:r>
              <a:rPr lang="zh-CN" altLang="en-US" sz="1200"/>
              <a:t>效果</a:t>
            </a:r>
            <a:endParaRPr lang="zh-CN" altLang="en-US" sz="12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2655" y="556260"/>
            <a:ext cx="1870075" cy="250317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462655" y="3059430"/>
            <a:ext cx="187071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1200"/>
              <a:t>6.2</a:t>
            </a:r>
            <a:r>
              <a:rPr lang="zh-CN" altLang="en-US" sz="1200"/>
              <a:t>边缘检测</a:t>
            </a:r>
            <a:r>
              <a:rPr lang="zh-CN" altLang="en-US" sz="1200"/>
              <a:t>算法</a:t>
            </a:r>
            <a:endParaRPr lang="zh-CN" altLang="en-US" sz="1200"/>
          </a:p>
        </p:txBody>
      </p:sp>
      <p:sp>
        <p:nvSpPr>
          <p:cNvPr id="15" name="文本框 14"/>
          <p:cNvSpPr txBox="1"/>
          <p:nvPr/>
        </p:nvSpPr>
        <p:spPr>
          <a:xfrm>
            <a:off x="2898775" y="219075"/>
            <a:ext cx="29972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利用卷积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的差分特性</a:t>
            </a:r>
            <a:endParaRPr lang="zh-CN" altLang="en-US" sz="16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890" y="3335020"/>
            <a:ext cx="1262380" cy="135445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35890" y="4689475"/>
            <a:ext cx="12623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1200"/>
              <a:t>6.3</a:t>
            </a:r>
            <a:r>
              <a:rPr lang="zh-CN" altLang="en-US" sz="1200"/>
              <a:t>比赛项目中的描边</a:t>
            </a:r>
            <a:r>
              <a:rPr lang="zh-CN" altLang="en-US" sz="1200"/>
              <a:t>效果</a:t>
            </a:r>
            <a:endParaRPr lang="zh-CN" altLang="en-US" sz="120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6080" y="592455"/>
            <a:ext cx="3589655" cy="1993265"/>
          </a:xfrm>
          <a:prstGeom prst="rect">
            <a:avLst/>
          </a:prstGeom>
        </p:spPr>
      </p:pic>
      <p:pic>
        <p:nvPicPr>
          <p:cNvPr id="9" name="图片 8" descr="屏幕截图 2025-12-19 093934"/>
          <p:cNvPicPr>
            <a:picLocks noChangeAspect="1"/>
          </p:cNvPicPr>
          <p:nvPr/>
        </p:nvPicPr>
        <p:blipFill>
          <a:blip r:embed="rId5"/>
          <a:srcRect b="44494"/>
          <a:stretch>
            <a:fillRect/>
          </a:stretch>
        </p:blipFill>
        <p:spPr>
          <a:xfrm>
            <a:off x="5466080" y="592455"/>
            <a:ext cx="3596005" cy="112585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5466080" y="2592070"/>
            <a:ext cx="359029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1200"/>
              <a:t>6.4</a:t>
            </a:r>
            <a:r>
              <a:rPr lang="zh-CN" altLang="en-US" sz="1200"/>
              <a:t>法线图和深度</a:t>
            </a:r>
            <a:r>
              <a:rPr lang="zh-CN" altLang="en-US" sz="1200"/>
              <a:t>图</a:t>
            </a:r>
            <a:endParaRPr lang="zh-CN" altLang="en-US" sz="1200"/>
          </a:p>
        </p:txBody>
      </p:sp>
      <p:sp>
        <p:nvSpPr>
          <p:cNvPr id="18" name="文本框 17"/>
          <p:cNvSpPr txBox="1"/>
          <p:nvPr/>
        </p:nvSpPr>
        <p:spPr>
          <a:xfrm>
            <a:off x="6482080" y="2927985"/>
            <a:ext cx="2573655" cy="1575435"/>
          </a:xfrm>
          <a:prstGeom prst="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txBody>
          <a:bodyPr wrap="square" rtlCol="0">
            <a:noAutofit/>
          </a:bodyPr>
          <a:p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法线图和深度图的信息相结合，使用边缘检测算法计算哪个像素应该被判定为边缘，再融合给定的描边颜色，即可实现外轮廓描边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效果</a:t>
            </a:r>
            <a:endParaRPr lang="zh-CN" altLang="en-US" sz="16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11" name="图片 10" descr="屏幕截图 2025-12-19 08370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57655" y="3335020"/>
            <a:ext cx="1566545" cy="1355725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1557655" y="4690745"/>
            <a:ext cx="15659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1200"/>
              <a:t>6.5</a:t>
            </a:r>
            <a:r>
              <a:rPr lang="zh-CN" altLang="en-US" sz="1200"/>
              <a:t>魔法镜透视桌子</a:t>
            </a:r>
            <a:r>
              <a:rPr lang="zh-CN" altLang="en-US" sz="1200"/>
              <a:t>的效果</a:t>
            </a:r>
            <a:endParaRPr lang="zh-CN" altLang="en-US" sz="1200"/>
          </a:p>
        </p:txBody>
      </p:sp>
      <p:sp>
        <p:nvSpPr>
          <p:cNvPr id="16" name="文本框 15"/>
          <p:cNvSpPr txBox="1"/>
          <p:nvPr/>
        </p:nvSpPr>
        <p:spPr>
          <a:xfrm>
            <a:off x="3227705" y="4688840"/>
            <a:ext cx="167005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1200"/>
              <a:t>6.6</a:t>
            </a:r>
            <a:r>
              <a:rPr lang="zh-CN" altLang="en-US" sz="1200"/>
              <a:t>自制抗锯齿</a:t>
            </a:r>
            <a:r>
              <a:rPr lang="zh-CN" altLang="en-US" sz="1200"/>
              <a:t>滤镜</a:t>
            </a:r>
            <a:endParaRPr lang="zh-CN" altLang="en-US" sz="1200"/>
          </a:p>
        </p:txBody>
      </p:sp>
      <p:pic>
        <p:nvPicPr>
          <p:cNvPr id="17" name="图片 16" descr="屏幕截图 2025-12-19 101146"/>
          <p:cNvPicPr>
            <a:picLocks noChangeAspect="1"/>
          </p:cNvPicPr>
          <p:nvPr/>
        </p:nvPicPr>
        <p:blipFill>
          <a:blip r:embed="rId7"/>
          <a:srcRect r="16931"/>
          <a:stretch>
            <a:fillRect/>
          </a:stretch>
        </p:blipFill>
        <p:spPr>
          <a:xfrm>
            <a:off x="3283585" y="3335020"/>
            <a:ext cx="1461135" cy="1313815"/>
          </a:xfrm>
          <a:prstGeom prst="rect">
            <a:avLst/>
          </a:prstGeom>
        </p:spPr>
      </p:pic>
      <p:pic>
        <p:nvPicPr>
          <p:cNvPr id="19" name="图片 18" descr="屏幕截图 2025-12-19 101152"/>
          <p:cNvPicPr>
            <a:picLocks noChangeAspect="1"/>
          </p:cNvPicPr>
          <p:nvPr/>
        </p:nvPicPr>
        <p:blipFill>
          <a:blip r:embed="rId8"/>
          <a:srcRect l="42667" b="3213"/>
          <a:stretch>
            <a:fillRect/>
          </a:stretch>
        </p:blipFill>
        <p:spPr>
          <a:xfrm>
            <a:off x="3937635" y="3367405"/>
            <a:ext cx="918845" cy="1281430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4897755" y="3335020"/>
            <a:ext cx="1543050" cy="1670685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rtlCol="0">
            <a:noAutofit/>
          </a:bodyPr>
          <a:p>
            <a:pPr algn="ctr"/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深度理解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并</a:t>
            </a:r>
            <a:endParaRPr lang="zh-CN" altLang="en-US" sz="16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ctr"/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复刻了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unity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自带的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bloom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和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SSAO</a:t>
            </a:r>
            <a:endParaRPr lang="en-US" altLang="zh-CN" sz="16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ctr"/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精通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unity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后处理的代码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框架</a:t>
            </a:r>
            <a:endParaRPr lang="zh-CN" altLang="en-US" sz="16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  <p:custDataLst>
      <p:tags r:id="rId9"/>
    </p:custDataLst>
  </p:cSld>
  <p:clrMapOvr>
    <a:masterClrMapping/>
  </p:clrMapOvr>
  <p:transition spd="slow" advClick="0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21"/>
          <p:cNvSpPr txBox="1"/>
          <p:nvPr/>
        </p:nvSpPr>
        <p:spPr>
          <a:xfrm>
            <a:off x="590550" y="337820"/>
            <a:ext cx="2371090" cy="43751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240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6.</a:t>
            </a:r>
            <a:r>
              <a:rPr lang="zh-CN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后处理</a:t>
            </a:r>
            <a:r>
              <a:rPr lang="en-US" altLang="zh-CN" sz="240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part 2</a:t>
            </a:r>
            <a:endParaRPr lang="zh-CN" altLang="en-US" sz="2400">
              <a:solidFill>
                <a:schemeClr val="tx1">
                  <a:lumMod val="75000"/>
                  <a:lumOff val="2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rcRect r="54704"/>
          <a:stretch>
            <a:fillRect/>
          </a:stretch>
        </p:blipFill>
        <p:spPr>
          <a:xfrm>
            <a:off x="143510" y="775335"/>
            <a:ext cx="1339215" cy="1976120"/>
          </a:xfrm>
          <a:prstGeom prst="rect">
            <a:avLst/>
          </a:prstGeom>
        </p:spPr>
      </p:pic>
      <p:pic>
        <p:nvPicPr>
          <p:cNvPr id="3" name="图片 2" descr="屏幕截图 2025-12-19 102915"/>
          <p:cNvPicPr>
            <a:picLocks noChangeAspect="1"/>
          </p:cNvPicPr>
          <p:nvPr/>
        </p:nvPicPr>
        <p:blipFill>
          <a:blip r:embed="rId2"/>
          <a:srcRect l="48470"/>
          <a:stretch>
            <a:fillRect/>
          </a:stretch>
        </p:blipFill>
        <p:spPr>
          <a:xfrm>
            <a:off x="1518285" y="775335"/>
            <a:ext cx="1532890" cy="19761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694815" y="2383155"/>
            <a:ext cx="17221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b="1">
                <a:solidFill>
                  <a:srgbClr val="FF0000"/>
                </a:solidFill>
              </a:rPr>
              <a:t>SSR ON</a:t>
            </a:r>
            <a:endParaRPr lang="en-US" altLang="zh-CN" b="1">
              <a:solidFill>
                <a:srgbClr val="FF0000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99695" y="2383155"/>
            <a:ext cx="17221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b="1">
                <a:solidFill>
                  <a:srgbClr val="FF0000"/>
                </a:solidFill>
              </a:rPr>
              <a:t>SSR O</a:t>
            </a:r>
            <a:r>
              <a:rPr lang="en-US" altLang="zh-CN" b="1">
                <a:solidFill>
                  <a:srgbClr val="FF0000"/>
                </a:solidFill>
              </a:rPr>
              <a:t>FF</a:t>
            </a:r>
            <a:endParaRPr lang="en-US" altLang="zh-CN" b="1">
              <a:solidFill>
                <a:srgbClr val="FF0000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43510" y="2751455"/>
            <a:ext cx="290703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200"/>
              <a:t>6.7</a:t>
            </a:r>
            <a:r>
              <a:rPr lang="zh-CN" altLang="en-US" sz="1200"/>
              <a:t>屏幕空间</a:t>
            </a:r>
            <a:r>
              <a:rPr lang="zh-CN" altLang="en-US" sz="1200"/>
              <a:t>反射</a:t>
            </a:r>
            <a:endParaRPr lang="zh-CN" altLang="en-US" sz="120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2140" y="775335"/>
            <a:ext cx="2745740" cy="197612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152140" y="2751455"/>
            <a:ext cx="274510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200"/>
              <a:t>6.</a:t>
            </a:r>
            <a:r>
              <a:rPr lang="en-US" sz="1200"/>
              <a:t>8</a:t>
            </a:r>
            <a:r>
              <a:rPr lang="zh-CN" altLang="en-US" sz="1200"/>
              <a:t>水面的</a:t>
            </a:r>
            <a:r>
              <a:rPr lang="en-US" altLang="zh-CN" sz="1200"/>
              <a:t>SSR</a:t>
            </a:r>
            <a:endParaRPr lang="en-US" altLang="zh-CN" sz="120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8845" y="571500"/>
            <a:ext cx="2952750" cy="217995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5998845" y="2751455"/>
            <a:ext cx="295465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200"/>
              <a:t>6.</a:t>
            </a:r>
            <a:r>
              <a:rPr lang="en-US" sz="1200"/>
              <a:t>9</a:t>
            </a:r>
            <a:r>
              <a:rPr lang="zh-CN" altLang="en-US" sz="1200"/>
              <a:t>核心</a:t>
            </a:r>
            <a:r>
              <a:rPr lang="zh-CN" altLang="en-US" sz="1200"/>
              <a:t>代码</a:t>
            </a:r>
            <a:endParaRPr lang="zh-CN" altLang="en-US" sz="1200"/>
          </a:p>
        </p:txBody>
      </p:sp>
      <p:sp>
        <p:nvSpPr>
          <p:cNvPr id="35" name="文本框 34"/>
          <p:cNvSpPr txBox="1"/>
          <p:nvPr/>
        </p:nvSpPr>
        <p:spPr>
          <a:xfrm>
            <a:off x="5963285" y="234315"/>
            <a:ext cx="298831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核心是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Raymarching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光线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步进</a:t>
            </a:r>
            <a:endParaRPr lang="zh-CN" altLang="en-US" sz="16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43510" y="3060065"/>
            <a:ext cx="4214495" cy="1869440"/>
          </a:xfrm>
          <a:prstGeom prst="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txBody>
          <a:bodyPr wrap="square" rtlCol="0">
            <a:noAutofit/>
          </a:bodyPr>
          <a:p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代码写在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compute shader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中，优化渲染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速度。</a:t>
            </a:r>
            <a:endParaRPr lang="zh-CN" altLang="en-US" sz="16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从法线图中获得当前片元的法线方向。</a:t>
            </a:r>
            <a:endParaRPr lang="zh-CN" altLang="en-US" sz="16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以法线和视角向量计算反射向量。</a:t>
            </a:r>
            <a:endParaRPr lang="zh-CN" altLang="en-US" sz="16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步进反射向量，每次步进完与深度图做插值计算，当插值小于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_Thickness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时，表示击中了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物体。</a:t>
            </a:r>
            <a:endParaRPr lang="zh-CN" altLang="en-US" sz="16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4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击中处的像素颜色与自身颜色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相融合。</a:t>
            </a:r>
            <a:endParaRPr lang="zh-CN" altLang="en-US" sz="16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5010" y="3027045"/>
            <a:ext cx="2089785" cy="1519555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4525010" y="4546600"/>
            <a:ext cx="208978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200"/>
              <a:t>6.</a:t>
            </a:r>
            <a:r>
              <a:rPr lang="en-US" sz="1200"/>
              <a:t>10</a:t>
            </a:r>
            <a:r>
              <a:rPr lang="zh-CN" altLang="en-US" sz="1200"/>
              <a:t>失真的故障</a:t>
            </a:r>
            <a:r>
              <a:rPr lang="zh-CN" altLang="en-US" sz="1200"/>
              <a:t>效果</a:t>
            </a:r>
            <a:endParaRPr lang="zh-CN" altLang="en-US" sz="1200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6"/>
          <a:srcRect r="12125"/>
          <a:stretch>
            <a:fillRect/>
          </a:stretch>
        </p:blipFill>
        <p:spPr>
          <a:xfrm>
            <a:off x="6689725" y="3027045"/>
            <a:ext cx="2333625" cy="1526540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6689725" y="4553585"/>
            <a:ext cx="233299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200"/>
              <a:t>6.</a:t>
            </a:r>
            <a:r>
              <a:rPr lang="en-US" sz="1200"/>
              <a:t>11</a:t>
            </a:r>
            <a:r>
              <a:rPr lang="zh-CN" altLang="en-US" sz="1200"/>
              <a:t>夜视仪</a:t>
            </a:r>
            <a:r>
              <a:rPr lang="zh-CN" altLang="en-US" sz="1200"/>
              <a:t>效果</a:t>
            </a:r>
            <a:endParaRPr lang="zh-CN" altLang="en-US" sz="1200"/>
          </a:p>
        </p:txBody>
      </p:sp>
    </p:spTree>
    <p:custDataLst>
      <p:tags r:id="rId7"/>
    </p:custDataLst>
  </p:cSld>
  <p:clrMapOvr>
    <a:masterClrMapping/>
  </p:clrMapOvr>
  <p:transition spd="slow" advClick="0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21"/>
          <p:cNvSpPr txBox="1"/>
          <p:nvPr/>
        </p:nvSpPr>
        <p:spPr>
          <a:xfrm>
            <a:off x="590550" y="337820"/>
            <a:ext cx="2371090" cy="43751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240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7.</a:t>
            </a:r>
            <a:r>
              <a:rPr lang="zh-CN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风格</a:t>
            </a:r>
            <a:r>
              <a:rPr lang="zh-CN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化</a:t>
            </a:r>
            <a:endParaRPr lang="zh-CN" altLang="en-US" sz="2400">
              <a:solidFill>
                <a:schemeClr val="tx1">
                  <a:lumMod val="75000"/>
                  <a:lumOff val="2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pic>
        <p:nvPicPr>
          <p:cNvPr id="2" name="图片 1" descr="屏幕截图 2025-12-19 09170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9060" y="725170"/>
            <a:ext cx="2482215" cy="17272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99060" y="2452370"/>
            <a:ext cx="248221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200"/>
              <a:t>7.1</a:t>
            </a:r>
            <a:r>
              <a:rPr lang="zh-CN" altLang="en-US" sz="1200"/>
              <a:t>仿笔触阴影</a:t>
            </a:r>
            <a:endParaRPr lang="zh-CN" altLang="en-US" sz="12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1065" y="233045"/>
            <a:ext cx="4272915" cy="250634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711065" y="2739390"/>
            <a:ext cx="427228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200"/>
              <a:t>7.3</a:t>
            </a:r>
            <a:r>
              <a:rPr lang="zh-CN" altLang="en-US" sz="1200"/>
              <a:t>像素风</a:t>
            </a:r>
            <a:r>
              <a:rPr lang="zh-CN" altLang="en-US" sz="1200"/>
              <a:t>场景</a:t>
            </a:r>
            <a:endParaRPr lang="zh-CN" altLang="en-US" sz="120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3350" y="725170"/>
            <a:ext cx="1930400" cy="152209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2673350" y="2247265"/>
            <a:ext cx="191960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200"/>
              <a:t>7.</a:t>
            </a:r>
            <a:r>
              <a:rPr lang="en-US" sz="1200"/>
              <a:t>2</a:t>
            </a:r>
            <a:r>
              <a:rPr lang="zh-CN" altLang="en-US" sz="1200"/>
              <a:t>仿《短途</a:t>
            </a:r>
            <a:r>
              <a:rPr lang="zh-CN" altLang="en-US" sz="1200"/>
              <a:t>旅行》</a:t>
            </a:r>
            <a:endParaRPr lang="zh-CN" altLang="en-US" sz="1200"/>
          </a:p>
        </p:txBody>
      </p:sp>
      <p:sp>
        <p:nvSpPr>
          <p:cNvPr id="18" name="文本框 17"/>
          <p:cNvSpPr txBox="1"/>
          <p:nvPr/>
        </p:nvSpPr>
        <p:spPr>
          <a:xfrm>
            <a:off x="99060" y="2727960"/>
            <a:ext cx="2574290" cy="807085"/>
          </a:xfrm>
          <a:prstGeom prst="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txBody>
          <a:bodyPr wrap="square" rtlCol="0">
            <a:noAutofit/>
          </a:bodyPr>
          <a:p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阴影分层从相机空间采样贴图的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rgb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通道，分三层阴影层级，增加风格化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效果</a:t>
            </a:r>
            <a:endParaRPr lang="zh-CN" altLang="en-US" sz="16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0980" y="2863850"/>
            <a:ext cx="2942590" cy="180975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2766695" y="4673600"/>
            <a:ext cx="293687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200"/>
              <a:t>7.</a:t>
            </a:r>
            <a:r>
              <a:rPr lang="en-US" sz="1200"/>
              <a:t>4</a:t>
            </a:r>
            <a:r>
              <a:rPr lang="zh-CN" altLang="en-US" sz="1200"/>
              <a:t>比赛项目</a:t>
            </a:r>
            <a:r>
              <a:rPr lang="zh-CN" altLang="en-US" sz="1200"/>
              <a:t>中的</a:t>
            </a:r>
            <a:r>
              <a:rPr lang="zh-CN" altLang="en-US" sz="1200"/>
              <a:t>风格化</a:t>
            </a:r>
            <a:endParaRPr lang="zh-CN" altLang="en-US" sz="120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140" y="3599180"/>
            <a:ext cx="2218055" cy="122999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231140" y="4829175"/>
            <a:ext cx="221678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200"/>
              <a:t>7.5</a:t>
            </a:r>
            <a:r>
              <a:rPr lang="zh-CN" altLang="en-US" sz="1200"/>
              <a:t>仿《</a:t>
            </a:r>
            <a:r>
              <a:rPr lang="en-US" altLang="zh-CN" sz="1200"/>
              <a:t>Fly Bird</a:t>
            </a:r>
            <a:r>
              <a:rPr lang="zh-CN" altLang="en-US" sz="1200"/>
              <a:t>》</a:t>
            </a:r>
            <a:endParaRPr lang="zh-CN" altLang="en-US" sz="1200"/>
          </a:p>
        </p:txBody>
      </p:sp>
      <p:pic>
        <p:nvPicPr>
          <p:cNvPr id="13" name="图片 12" descr="屏幕截图 2025-12-19 11182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95975" y="3014980"/>
            <a:ext cx="2769235" cy="1663700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5895975" y="4678680"/>
            <a:ext cx="276923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200"/>
              <a:t>7.6</a:t>
            </a:r>
            <a:r>
              <a:rPr lang="zh-CN" altLang="en-US" sz="1200"/>
              <a:t>仿《胡闹</a:t>
            </a:r>
            <a:r>
              <a:rPr lang="zh-CN" altLang="en-US" sz="1200"/>
              <a:t>厨房》</a:t>
            </a:r>
            <a:endParaRPr lang="zh-CN" altLang="en-US" sz="1200"/>
          </a:p>
        </p:txBody>
      </p:sp>
    </p:spTree>
    <p:custDataLst>
      <p:tags r:id="rId7"/>
    </p:custDataLst>
  </p:cSld>
  <p:clrMapOvr>
    <a:masterClrMapping/>
  </p:clrMapOvr>
  <p:transition spd="slow" advClick="0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21"/>
          <p:cNvSpPr txBox="1"/>
          <p:nvPr/>
        </p:nvSpPr>
        <p:spPr>
          <a:xfrm>
            <a:off x="590550" y="337820"/>
            <a:ext cx="2371090" cy="43751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240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8.</a:t>
            </a:r>
            <a:r>
              <a:rPr lang="zh-CN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游戏开发</a:t>
            </a:r>
            <a:endParaRPr lang="zh-CN" altLang="en-US" sz="2400">
              <a:solidFill>
                <a:schemeClr val="tx1">
                  <a:lumMod val="75000"/>
                  <a:lumOff val="2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9540" y="739775"/>
            <a:ext cx="4264025" cy="213868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29540" y="2878455"/>
            <a:ext cx="426402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200"/>
              <a:t>8.1</a:t>
            </a:r>
            <a:r>
              <a:rPr lang="zh-CN" altLang="en-US" sz="1200"/>
              <a:t>基于</a:t>
            </a:r>
            <a:r>
              <a:rPr lang="en-US" altLang="zh-CN" sz="1200"/>
              <a:t>Netcode</a:t>
            </a:r>
            <a:r>
              <a:rPr lang="zh-CN" altLang="en-US" sz="1200"/>
              <a:t>插件</a:t>
            </a:r>
            <a:r>
              <a:rPr lang="zh-CN" altLang="en-US" sz="1200"/>
              <a:t>开发的局域网联机</a:t>
            </a:r>
            <a:r>
              <a:rPr lang="zh-CN" altLang="en-US" sz="1200"/>
              <a:t>游戏</a:t>
            </a:r>
            <a:endParaRPr lang="zh-CN" altLang="en-US" sz="1200"/>
          </a:p>
        </p:txBody>
      </p:sp>
      <p:pic>
        <p:nvPicPr>
          <p:cNvPr id="3" name="图片 2" descr="屏幕截图 2025-12-19 11295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" y="3291840"/>
            <a:ext cx="1740535" cy="1148080"/>
          </a:xfrm>
          <a:prstGeom prst="rect">
            <a:avLst/>
          </a:prstGeom>
        </p:spPr>
      </p:pic>
      <p:pic>
        <p:nvPicPr>
          <p:cNvPr id="4" name="图片 3" descr="屏幕截图 2025-12-19 1130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0075" y="3291840"/>
            <a:ext cx="1873250" cy="11474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3325" y="3288030"/>
            <a:ext cx="1642745" cy="115125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rcRect b="13588"/>
          <a:stretch>
            <a:fillRect/>
          </a:stretch>
        </p:blipFill>
        <p:spPr>
          <a:xfrm>
            <a:off x="5386070" y="3288030"/>
            <a:ext cx="1764665" cy="114681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-125095" y="4434840"/>
            <a:ext cx="460184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200"/>
              <a:t>8.</a:t>
            </a:r>
            <a:r>
              <a:rPr lang="en-US" sz="1200"/>
              <a:t>2</a:t>
            </a:r>
            <a:r>
              <a:rPr lang="zh-CN" altLang="en-US" sz="1200"/>
              <a:t>基于有限状态机的一套完整动作</a:t>
            </a:r>
            <a:r>
              <a:rPr lang="zh-CN" altLang="en-US" sz="1200"/>
              <a:t>系统</a:t>
            </a:r>
            <a:endParaRPr lang="zh-CN" altLang="en-US" sz="1200"/>
          </a:p>
        </p:txBody>
      </p:sp>
      <p:sp>
        <p:nvSpPr>
          <p:cNvPr id="10" name="文本框 9"/>
          <p:cNvSpPr txBox="1"/>
          <p:nvPr/>
        </p:nvSpPr>
        <p:spPr>
          <a:xfrm>
            <a:off x="4278630" y="4439920"/>
            <a:ext cx="3978910" cy="704215"/>
          </a:xfrm>
          <a:prstGeom prst="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txBody>
          <a:bodyPr wrap="square" rtlCol="0">
            <a:noAutofit/>
          </a:bodyPr>
          <a:p>
            <a:r>
              <a:rPr lang="zh-CN" altLang="en-US" sz="14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动作系统包括待机</a:t>
            </a:r>
            <a:r>
              <a:rPr lang="zh-CN" altLang="en-US" sz="14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动作、疾跑、四个方向不同的闪避、人物切换、每个角色不同的大招、连招，</a:t>
            </a:r>
            <a:r>
              <a:rPr lang="zh-CN" altLang="en-US" sz="14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同时配合</a:t>
            </a:r>
            <a:r>
              <a:rPr lang="en-US" altLang="zh-CN" sz="14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cinemachine</a:t>
            </a:r>
            <a:r>
              <a:rPr lang="zh-CN" altLang="en-US" sz="14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插件使得视角连贯顺畅。</a:t>
            </a:r>
            <a:endParaRPr lang="zh-CN" altLang="en-US" sz="14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14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6"/>
          <a:srcRect l="1807" t="12494"/>
          <a:stretch>
            <a:fillRect/>
          </a:stretch>
        </p:blipFill>
        <p:spPr>
          <a:xfrm>
            <a:off x="7150735" y="3288030"/>
            <a:ext cx="1474470" cy="114681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4546600" y="2900045"/>
            <a:ext cx="1698625" cy="2584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1200"/>
              <a:t>8.</a:t>
            </a:r>
            <a:r>
              <a:rPr lang="en-US" sz="1200"/>
              <a:t>6</a:t>
            </a:r>
            <a:r>
              <a:rPr lang="zh-CN" altLang="en-US" sz="1200"/>
              <a:t>群体</a:t>
            </a:r>
            <a:r>
              <a:rPr lang="zh-CN" altLang="en-US" sz="1200"/>
              <a:t>追踪</a:t>
            </a:r>
            <a:endParaRPr lang="zh-CN" altLang="en-US" sz="1200"/>
          </a:p>
        </p:txBody>
      </p:sp>
      <p:pic>
        <p:nvPicPr>
          <p:cNvPr id="14" name="图片 13" descr="屏幕截图 2025-12-19 09334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51750" y="201295"/>
            <a:ext cx="1320800" cy="1322070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7574280" y="1507490"/>
            <a:ext cx="132778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200"/>
              <a:t>8.</a:t>
            </a:r>
            <a:r>
              <a:rPr lang="en-US" sz="1200"/>
              <a:t>4</a:t>
            </a:r>
            <a:r>
              <a:rPr lang="zh-CN" altLang="en-US" sz="1200"/>
              <a:t>交互系统</a:t>
            </a:r>
            <a:endParaRPr lang="zh-CN" altLang="en-US" sz="1200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8"/>
          <a:srcRect l="24489" t="11615"/>
          <a:stretch>
            <a:fillRect/>
          </a:stretch>
        </p:blipFill>
        <p:spPr>
          <a:xfrm>
            <a:off x="6245860" y="923925"/>
            <a:ext cx="1327150" cy="2023745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5871210" y="2947670"/>
            <a:ext cx="209550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200"/>
              <a:t>8.</a:t>
            </a:r>
            <a:r>
              <a:rPr lang="en-US" sz="1200"/>
              <a:t>5</a:t>
            </a:r>
            <a:r>
              <a:rPr lang="zh-CN" altLang="en-US" sz="1200"/>
              <a:t>事件监听实时更改</a:t>
            </a:r>
            <a:r>
              <a:rPr lang="zh-CN" altLang="en-US" sz="1200"/>
              <a:t>设置</a:t>
            </a:r>
            <a:endParaRPr lang="zh-CN" altLang="en-US" sz="1200"/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52950" y="305435"/>
            <a:ext cx="1614170" cy="1202055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4552950" y="1507490"/>
            <a:ext cx="160274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200"/>
              <a:t>8.</a:t>
            </a:r>
            <a:r>
              <a:rPr lang="en-US" sz="1200"/>
              <a:t>3</a:t>
            </a:r>
            <a:r>
              <a:rPr lang="zh-CN" altLang="en-US" sz="1200"/>
              <a:t>激光</a:t>
            </a:r>
            <a:r>
              <a:rPr lang="zh-CN" altLang="en-US" sz="1200"/>
              <a:t>反射</a:t>
            </a:r>
            <a:endParaRPr lang="zh-CN" altLang="en-US" sz="1200"/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46600" y="1800225"/>
            <a:ext cx="1619250" cy="1082675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733665" y="1736725"/>
            <a:ext cx="1238885" cy="1104265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7733665" y="2830830"/>
            <a:ext cx="1238885" cy="2584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1200"/>
              <a:t>8.</a:t>
            </a:r>
            <a:r>
              <a:rPr lang="en-US" sz="1200"/>
              <a:t>6</a:t>
            </a:r>
            <a:r>
              <a:rPr lang="zh-CN" altLang="en-US" sz="1200"/>
              <a:t>对话</a:t>
            </a:r>
            <a:r>
              <a:rPr lang="zh-CN" altLang="en-US" sz="1200"/>
              <a:t>系统</a:t>
            </a:r>
            <a:endParaRPr lang="zh-CN" altLang="en-US" sz="1200"/>
          </a:p>
        </p:txBody>
      </p:sp>
    </p:spTree>
    <p:custDataLst>
      <p:tags r:id="rId12"/>
    </p:custDataLst>
  </p:cSld>
  <p:clrMapOvr>
    <a:masterClrMapping/>
  </p:clrMapOvr>
  <p:transition spd="slow" advClick="0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21"/>
          <p:cNvSpPr txBox="1"/>
          <p:nvPr/>
        </p:nvSpPr>
        <p:spPr>
          <a:xfrm>
            <a:off x="590550" y="337820"/>
            <a:ext cx="2147570" cy="43751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240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9.Blender</a:t>
            </a:r>
            <a:r>
              <a:rPr lang="zh-CN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建</a:t>
            </a:r>
            <a:r>
              <a:rPr lang="zh-CN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模</a:t>
            </a:r>
            <a:endParaRPr lang="zh-CN" altLang="en-US" sz="2400">
              <a:solidFill>
                <a:schemeClr val="tx1">
                  <a:lumMod val="75000"/>
                  <a:lumOff val="2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5250" y="775335"/>
            <a:ext cx="3554095" cy="248412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7290" y="337820"/>
            <a:ext cx="3255010" cy="260985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95250" y="3259455"/>
            <a:ext cx="355409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200"/>
              <a:t>9.1</a:t>
            </a:r>
            <a:r>
              <a:rPr lang="zh-CN" altLang="en-US" sz="1200"/>
              <a:t>比赛项目所建的</a:t>
            </a:r>
            <a:r>
              <a:rPr lang="zh-CN" altLang="en-US" sz="1200"/>
              <a:t>模型</a:t>
            </a:r>
            <a:endParaRPr lang="zh-CN" altLang="en-US" sz="1200"/>
          </a:p>
        </p:txBody>
      </p:sp>
      <p:sp>
        <p:nvSpPr>
          <p:cNvPr id="4" name="文本框 3"/>
          <p:cNvSpPr txBox="1"/>
          <p:nvPr/>
        </p:nvSpPr>
        <p:spPr>
          <a:xfrm>
            <a:off x="3717290" y="2983865"/>
            <a:ext cx="325501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200"/>
              <a:t>9.2python</a:t>
            </a:r>
            <a:r>
              <a:rPr lang="zh-CN" altLang="en-US" sz="1200"/>
              <a:t>编写平滑法线的</a:t>
            </a:r>
            <a:r>
              <a:rPr lang="zh-CN" altLang="en-US" sz="1200"/>
              <a:t>脚本</a:t>
            </a:r>
            <a:endParaRPr lang="zh-CN" altLang="en-US" sz="120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0245" y="226695"/>
            <a:ext cx="2059940" cy="275717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7040245" y="2983865"/>
            <a:ext cx="206692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200"/>
              <a:t>9.</a:t>
            </a:r>
            <a:r>
              <a:rPr lang="en-US" sz="1200"/>
              <a:t>3</a:t>
            </a:r>
            <a:r>
              <a:rPr lang="zh-CN" altLang="en-US" sz="1200"/>
              <a:t>骨骼</a:t>
            </a:r>
            <a:r>
              <a:rPr lang="zh-CN" altLang="en-US" sz="1200"/>
              <a:t>绑定</a:t>
            </a:r>
            <a:endParaRPr lang="zh-CN" altLang="en-US" sz="120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0245" y="3259455"/>
            <a:ext cx="1738630" cy="157162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7033260" y="4831080"/>
            <a:ext cx="174625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200"/>
              <a:t>9.</a:t>
            </a:r>
            <a:r>
              <a:rPr lang="en-US" sz="1200"/>
              <a:t>4</a:t>
            </a:r>
            <a:r>
              <a:rPr lang="zh-CN" altLang="en-US" sz="1200"/>
              <a:t>动画</a:t>
            </a:r>
            <a:r>
              <a:rPr lang="zh-CN" altLang="en-US" sz="1200"/>
              <a:t>制作</a:t>
            </a:r>
            <a:endParaRPr lang="zh-CN" altLang="en-US" sz="1200"/>
          </a:p>
        </p:txBody>
      </p:sp>
      <p:pic>
        <p:nvPicPr>
          <p:cNvPr id="10" name="图片 9" descr="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6145" y="3259455"/>
            <a:ext cx="2178050" cy="156210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4716145" y="4821555"/>
            <a:ext cx="217805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200"/>
              <a:t>9.</a:t>
            </a:r>
            <a:r>
              <a:rPr lang="en-US" sz="1200"/>
              <a:t>5</a:t>
            </a:r>
            <a:r>
              <a:rPr lang="zh-CN" altLang="en-US" sz="1200"/>
              <a:t>渲染</a:t>
            </a:r>
            <a:endParaRPr lang="zh-CN" altLang="en-US" sz="1200"/>
          </a:p>
        </p:txBody>
      </p:sp>
      <p:sp>
        <p:nvSpPr>
          <p:cNvPr id="12" name="文本框 11"/>
          <p:cNvSpPr txBox="1"/>
          <p:nvPr/>
        </p:nvSpPr>
        <p:spPr>
          <a:xfrm>
            <a:off x="95250" y="3535045"/>
            <a:ext cx="2059940" cy="1366520"/>
          </a:xfrm>
          <a:prstGeom prst="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txBody>
          <a:bodyPr wrap="square" rtlCol="0">
            <a:noAutofit/>
          </a:bodyPr>
          <a:p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建模、展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uv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、着色、绑骨骼、做动画、打光渲染都有涉足，以独立开发游戏为目标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要求自己</a:t>
            </a:r>
            <a:endParaRPr lang="zh-CN" altLang="en-US" sz="16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8540" y="3535045"/>
            <a:ext cx="2288540" cy="1312545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2288540" y="4847590"/>
            <a:ext cx="227393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200"/>
              <a:t>9.</a:t>
            </a:r>
            <a:r>
              <a:rPr lang="en-US" sz="1200"/>
              <a:t>6</a:t>
            </a:r>
            <a:r>
              <a:rPr lang="zh-CN" altLang="en-US" sz="1200"/>
              <a:t>展</a:t>
            </a:r>
            <a:r>
              <a:rPr lang="en-US" altLang="zh-CN" sz="1200"/>
              <a:t>uv</a:t>
            </a:r>
            <a:endParaRPr lang="en-US" altLang="zh-CN" sz="1200"/>
          </a:p>
        </p:txBody>
      </p:sp>
    </p:spTree>
    <p:custDataLst>
      <p:tags r:id="rId7"/>
    </p:custDataLst>
  </p:cSld>
  <p:clrMapOvr>
    <a:masterClrMapping/>
  </p:clrMapOvr>
  <p:transition spd="slow" advClick="0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7"/>
          <p:cNvSpPr txBox="1"/>
          <p:nvPr/>
        </p:nvSpPr>
        <p:spPr>
          <a:xfrm>
            <a:off x="2827412" y="2188914"/>
            <a:ext cx="3489177" cy="961390"/>
          </a:xfrm>
          <a:prstGeom prst="rect">
            <a:avLst/>
          </a:prstGeom>
          <a:noFill/>
        </p:spPr>
        <p:txBody>
          <a:bodyPr wrap="square" lIns="38567" tIns="19283" rIns="38567" bIns="19283" rtlCol="0">
            <a:spAutoFit/>
          </a:bodyPr>
          <a:lstStyle>
            <a:defPPr>
              <a:defRPr lang="zh-CN"/>
            </a:defPPr>
            <a:lvl1pPr>
              <a:defRPr sz="5000" b="1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pPr algn="ctr"/>
            <a:r>
              <a:rPr lang="zh-CN" altLang="en-US" sz="6000" b="0" kern="300" spc="-30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最后的</a:t>
            </a:r>
            <a:r>
              <a:rPr lang="zh-CN" altLang="en-US" sz="6000" b="0" kern="300" spc="-30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话</a:t>
            </a:r>
            <a:endParaRPr lang="zh-CN" altLang="en-US" sz="6000" b="0" kern="300" spc="-300">
              <a:solidFill>
                <a:schemeClr val="tx1">
                  <a:lumMod val="75000"/>
                  <a:lumOff val="2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502661" y="1347854"/>
            <a:ext cx="2138680" cy="7683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ct val="0"/>
              </a:spcAft>
            </a:pPr>
            <a:r>
              <a:rPr lang="en-US" altLang="zh-CN" sz="4400" kern="100" smtClean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PART 03</a:t>
            </a:r>
            <a:endParaRPr lang="zh-CN" altLang="zh-CN" sz="4400" kern="100">
              <a:solidFill>
                <a:schemeClr val="tx1">
                  <a:lumMod val="75000"/>
                  <a:lumOff val="2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lt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0" y="2076226"/>
            <a:ext cx="9144000" cy="0"/>
          </a:xfrm>
          <a:prstGeom prst="line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>
            <a:off x="0" y="3173508"/>
            <a:ext cx="9144000" cy="0"/>
          </a:xfrm>
          <a:prstGeom prst="line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十字形 20"/>
          <p:cNvSpPr/>
          <p:nvPr/>
        </p:nvSpPr>
        <p:spPr>
          <a:xfrm>
            <a:off x="5803693" y="971616"/>
            <a:ext cx="374979" cy="374979"/>
          </a:xfrm>
          <a:prstGeom prst="plus">
            <a:avLst>
              <a:gd name="adj" fmla="val 4134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2" name="十字形 21"/>
          <p:cNvSpPr/>
          <p:nvPr/>
        </p:nvSpPr>
        <p:spPr>
          <a:xfrm>
            <a:off x="5702700" y="1394759"/>
            <a:ext cx="249273" cy="249273"/>
          </a:xfrm>
          <a:prstGeom prst="plus">
            <a:avLst>
              <a:gd name="adj" fmla="val 4134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3" name="十字形 22"/>
          <p:cNvSpPr/>
          <p:nvPr/>
        </p:nvSpPr>
        <p:spPr>
          <a:xfrm>
            <a:off x="5558696" y="1192371"/>
            <a:ext cx="154222" cy="154222"/>
          </a:xfrm>
          <a:prstGeom prst="plus">
            <a:avLst>
              <a:gd name="adj" fmla="val 4134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4" name="十字形 23"/>
          <p:cNvSpPr/>
          <p:nvPr/>
        </p:nvSpPr>
        <p:spPr>
          <a:xfrm>
            <a:off x="2847727" y="3288678"/>
            <a:ext cx="154222" cy="154222"/>
          </a:xfrm>
          <a:prstGeom prst="plus">
            <a:avLst>
              <a:gd name="adj" fmla="val 4134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 advClick="0"/>
    </mc:Choice>
    <mc:Fallback>
      <p:transition spd="slow" advClick="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21"/>
          <p:cNvSpPr txBox="1"/>
          <p:nvPr/>
        </p:nvSpPr>
        <p:spPr>
          <a:xfrm>
            <a:off x="590550" y="337820"/>
            <a:ext cx="2147570" cy="43751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240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1.</a:t>
            </a:r>
            <a:r>
              <a:rPr lang="zh-CN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结束语</a:t>
            </a:r>
            <a:endParaRPr lang="zh-CN" altLang="en-US" sz="2400">
              <a:solidFill>
                <a:schemeClr val="tx1">
                  <a:lumMod val="75000"/>
                  <a:lumOff val="2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815975" y="1402080"/>
            <a:ext cx="7512050" cy="24561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感谢您拨冗阅读我的简历。</a:t>
            </a: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我具备扎实的专业基础与较强的学习能力，</a:t>
            </a: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渴望加入贵团队，</a:t>
            </a: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在实践中发挥价值、持续成长。</a:t>
            </a: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我深知自身优势与岗位需求高度契合，</a:t>
            </a: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也十分认同贵公司的发展理念。</a:t>
            </a: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若能获得入职机会，我定以严谨负责的态度投入工作，</a:t>
            </a: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为团队发展贡献力量。</a:t>
            </a: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感谢您的考量，静候佳音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</p:cSld>
  <p:clrMapOvr>
    <a:masterClrMapping/>
  </p:clrMapOvr>
  <p:transition spd="slow" advClick="0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7"/>
          <p:cNvSpPr txBox="1"/>
          <p:nvPr/>
        </p:nvSpPr>
        <p:spPr>
          <a:xfrm>
            <a:off x="2827412" y="2188914"/>
            <a:ext cx="3489177" cy="962272"/>
          </a:xfrm>
          <a:prstGeom prst="rect">
            <a:avLst/>
          </a:prstGeom>
          <a:noFill/>
        </p:spPr>
        <p:txBody>
          <a:bodyPr wrap="square" lIns="38567" tIns="19283" rIns="38567" bIns="19283" rtlCol="0">
            <a:spAutoFit/>
          </a:bodyPr>
          <a:lstStyle>
            <a:defPPr>
              <a:defRPr lang="zh-CN"/>
            </a:defPPr>
            <a:lvl1pPr>
              <a:defRPr sz="5000" b="1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pPr algn="ctr"/>
            <a:r>
              <a:rPr lang="zh-CN" altLang="en-US" sz="6000" b="0" kern="300" spc="-30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基本信息</a:t>
            </a:r>
            <a:endParaRPr lang="zh-CN" altLang="zh-CN" sz="6000" b="0" kern="300" spc="-300">
              <a:solidFill>
                <a:schemeClr val="tx1">
                  <a:lumMod val="75000"/>
                  <a:lumOff val="2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404854" y="1347854"/>
            <a:ext cx="233429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ct val="0"/>
              </a:spcAft>
            </a:pPr>
            <a:r>
              <a:rPr lang="en-US" altLang="zh-CN" sz="4400" kern="100" smtClean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PART 01</a:t>
            </a:r>
            <a:endParaRPr lang="zh-CN" altLang="zh-CN" sz="4400" kern="100">
              <a:solidFill>
                <a:schemeClr val="tx1">
                  <a:lumMod val="75000"/>
                  <a:lumOff val="2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lt"/>
            </a:endParaRPr>
          </a:p>
        </p:txBody>
      </p:sp>
      <p:sp>
        <p:nvSpPr>
          <p:cNvPr id="13" name="TextBox 7"/>
          <p:cNvSpPr txBox="1"/>
          <p:nvPr/>
        </p:nvSpPr>
        <p:spPr>
          <a:xfrm>
            <a:off x="3254699" y="3284929"/>
            <a:ext cx="2634603" cy="315942"/>
          </a:xfrm>
          <a:prstGeom prst="rect">
            <a:avLst/>
          </a:prstGeom>
          <a:noFill/>
        </p:spPr>
        <p:txBody>
          <a:bodyPr wrap="square" lIns="38567" tIns="19283" rIns="38567" bIns="19283" rtlCol="0">
            <a:spAutoFit/>
          </a:bodyPr>
          <a:lstStyle>
            <a:defPPr>
              <a:defRPr lang="zh-CN"/>
            </a:defPPr>
            <a:lvl1pPr>
              <a:defRPr sz="5000" b="1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pPr algn="ctr"/>
            <a:r>
              <a:rPr lang="zh-CN" altLang="en-US" sz="1800" b="0" spc="225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个人的基本情况</a:t>
            </a:r>
            <a:endParaRPr lang="zh-CN" altLang="zh-CN" sz="1800" spc="225">
              <a:solidFill>
                <a:schemeClr val="tx1">
                  <a:lumMod val="75000"/>
                  <a:lumOff val="2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0" y="2076226"/>
            <a:ext cx="9144000" cy="0"/>
          </a:xfrm>
          <a:prstGeom prst="line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0" y="3173508"/>
            <a:ext cx="9144000" cy="0"/>
          </a:xfrm>
          <a:prstGeom prst="line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十字形 16"/>
          <p:cNvSpPr/>
          <p:nvPr/>
        </p:nvSpPr>
        <p:spPr>
          <a:xfrm>
            <a:off x="5803693" y="971616"/>
            <a:ext cx="374979" cy="374979"/>
          </a:xfrm>
          <a:prstGeom prst="plus">
            <a:avLst>
              <a:gd name="adj" fmla="val 4134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8" name="十字形 17"/>
          <p:cNvSpPr/>
          <p:nvPr/>
        </p:nvSpPr>
        <p:spPr>
          <a:xfrm>
            <a:off x="5702700" y="1394759"/>
            <a:ext cx="249273" cy="249273"/>
          </a:xfrm>
          <a:prstGeom prst="plus">
            <a:avLst>
              <a:gd name="adj" fmla="val 4134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9" name="十字形 18"/>
          <p:cNvSpPr/>
          <p:nvPr/>
        </p:nvSpPr>
        <p:spPr>
          <a:xfrm>
            <a:off x="5558696" y="1192371"/>
            <a:ext cx="154222" cy="154222"/>
          </a:xfrm>
          <a:prstGeom prst="plus">
            <a:avLst>
              <a:gd name="adj" fmla="val 4134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0" name="十字形 19"/>
          <p:cNvSpPr/>
          <p:nvPr/>
        </p:nvSpPr>
        <p:spPr>
          <a:xfrm>
            <a:off x="2847727" y="3288678"/>
            <a:ext cx="154222" cy="154222"/>
          </a:xfrm>
          <a:prstGeom prst="plus">
            <a:avLst>
              <a:gd name="adj" fmla="val 4134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 advClick="0"/>
    </mc:Choice>
    <mc:Fallback>
      <p:transition spd="slow" advClick="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1"/>
          <p:cNvSpPr txBox="1"/>
          <p:nvPr/>
        </p:nvSpPr>
        <p:spPr>
          <a:xfrm>
            <a:off x="590731" y="338034"/>
            <a:ext cx="1980820" cy="438582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基本信息</a:t>
            </a:r>
            <a:endParaRPr lang="en-US" altLang="zh-CN" sz="2400">
              <a:solidFill>
                <a:schemeClr val="tx1">
                  <a:lumMod val="75000"/>
                  <a:lumOff val="2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596265" y="1457325"/>
            <a:ext cx="2533650" cy="2468245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" name="组合 7"/>
          <p:cNvGrpSpPr/>
          <p:nvPr/>
        </p:nvGrpSpPr>
        <p:grpSpPr>
          <a:xfrm>
            <a:off x="3541531" y="2405874"/>
            <a:ext cx="2688327" cy="1652919"/>
            <a:chOff x="3740608" y="2414999"/>
            <a:chExt cx="3454400" cy="1652919"/>
          </a:xfrm>
        </p:grpSpPr>
        <p:cxnSp>
          <p:nvCxnSpPr>
            <p:cNvPr id="9" name="直接连接符 8"/>
            <p:cNvCxnSpPr/>
            <p:nvPr/>
          </p:nvCxnSpPr>
          <p:spPr>
            <a:xfrm>
              <a:off x="3740608" y="2828229"/>
              <a:ext cx="3454400" cy="0"/>
            </a:xfrm>
            <a:prstGeom prst="lin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/>
          </p:nvCxnSpPr>
          <p:spPr>
            <a:xfrm>
              <a:off x="3740608" y="2414999"/>
              <a:ext cx="3454400" cy="0"/>
            </a:xfrm>
            <a:prstGeom prst="lin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/>
          </p:nvCxnSpPr>
          <p:spPr>
            <a:xfrm>
              <a:off x="3740608" y="3241459"/>
              <a:ext cx="3454400" cy="0"/>
            </a:xfrm>
            <a:prstGeom prst="lin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/>
          </p:nvCxnSpPr>
          <p:spPr>
            <a:xfrm>
              <a:off x="3740608" y="3654689"/>
              <a:ext cx="3454400" cy="0"/>
            </a:xfrm>
            <a:prstGeom prst="lin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/>
          </p:nvCxnSpPr>
          <p:spPr>
            <a:xfrm>
              <a:off x="3740608" y="4067918"/>
              <a:ext cx="3454400" cy="0"/>
            </a:xfrm>
            <a:prstGeom prst="lin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文本框 7"/>
          <p:cNvSpPr txBox="1">
            <a:spLocks noChangeArrowheads="1"/>
          </p:cNvSpPr>
          <p:nvPr/>
        </p:nvSpPr>
        <p:spPr bwMode="auto">
          <a:xfrm>
            <a:off x="3431268" y="1264157"/>
            <a:ext cx="2043058" cy="4489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1pPr>
            <a:lvl2pPr>
              <a:defRPr sz="28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2pPr>
            <a:lvl3pPr>
              <a:defRPr sz="24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3pPr>
            <a:lvl4pPr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4pPr>
            <a:lvl5pPr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5pPr>
            <a:lvl6pPr eaLnBrk="0" fontAlgn="base" hangingPunct="0"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6pPr>
            <a:lvl7pPr eaLnBrk="0" fontAlgn="base" hangingPunct="0"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7pPr>
            <a:lvl8pPr eaLnBrk="0" fontAlgn="base" hangingPunct="0"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8pPr>
            <a:lvl9pPr eaLnBrk="0" fontAlgn="base" hangingPunct="0"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9pPr>
          </a:lstStyle>
          <a:p>
            <a:r>
              <a:rPr lang="zh-CN" altLang="en-US" sz="2800" smtClean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吴宇翔 </a:t>
            </a:r>
            <a:r>
              <a:rPr lang="en-US" altLang="zh-CN" sz="1800" smtClean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20</a:t>
            </a:r>
            <a:r>
              <a:rPr lang="zh-CN" altLang="en-US" sz="1800" smtClean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岁</a:t>
            </a:r>
            <a:endParaRPr lang="zh-CN" altLang="en-US" sz="1800">
              <a:solidFill>
                <a:schemeClr val="tx1">
                  <a:lumMod val="75000"/>
                  <a:lumOff val="2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8" name="文本框 8"/>
          <p:cNvSpPr txBox="1">
            <a:spLocks noChangeArrowheads="1"/>
          </p:cNvSpPr>
          <p:nvPr/>
        </p:nvSpPr>
        <p:spPr bwMode="auto">
          <a:xfrm>
            <a:off x="3431268" y="1702863"/>
            <a:ext cx="2043058" cy="2845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1pPr>
            <a:lvl2pPr>
              <a:defRPr sz="28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2pPr>
            <a:lvl3pPr>
              <a:defRPr sz="24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3pPr>
            <a:lvl4pPr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4pPr>
            <a:lvl5pPr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5pPr>
            <a:lvl6pPr eaLnBrk="0" fontAlgn="base" hangingPunct="0"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6pPr>
            <a:lvl7pPr eaLnBrk="0" fontAlgn="base" hangingPunct="0"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7pPr>
            <a:lvl8pPr eaLnBrk="0" fontAlgn="base" hangingPunct="0"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8pPr>
            <a:lvl9pPr eaLnBrk="0" fontAlgn="base" hangingPunct="0"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9pPr>
          </a:lstStyle>
          <a:p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9" name="TextBox 14"/>
          <p:cNvSpPr txBox="1"/>
          <p:nvPr/>
        </p:nvSpPr>
        <p:spPr>
          <a:xfrm>
            <a:off x="3499327" y="2097496"/>
            <a:ext cx="2430270" cy="3276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ts val="2025"/>
              </a:lnSpc>
            </a:pPr>
            <a:r>
              <a:rPr lang="zh-CN" altLang="en-US" sz="150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学    </a:t>
            </a:r>
            <a:r>
              <a:rPr lang="zh-CN" altLang="en-US" sz="1500" smtClean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历</a:t>
            </a:r>
            <a:r>
              <a:rPr lang="zh-CN" altLang="en-US" sz="150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：</a:t>
            </a:r>
            <a:r>
              <a:rPr lang="zh-CN" altLang="en-US" sz="150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大学本科</a:t>
            </a:r>
            <a:endParaRPr lang="zh-CN" altLang="en-US" sz="1500">
              <a:solidFill>
                <a:schemeClr val="tx1">
                  <a:lumMod val="75000"/>
                  <a:lumOff val="2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0" name="TextBox 15"/>
          <p:cNvSpPr txBox="1"/>
          <p:nvPr/>
        </p:nvSpPr>
        <p:spPr>
          <a:xfrm>
            <a:off x="3499327" y="2901649"/>
            <a:ext cx="3132348" cy="3276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ts val="2025"/>
              </a:lnSpc>
            </a:pPr>
            <a:r>
              <a:rPr lang="zh-CN" altLang="en-US" sz="150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专    </a:t>
            </a:r>
            <a:r>
              <a:rPr lang="zh-CN" altLang="en-US" sz="1500" smtClean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业</a:t>
            </a:r>
            <a:r>
              <a:rPr lang="zh-CN" altLang="en-US" sz="150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：</a:t>
            </a:r>
            <a:r>
              <a:rPr lang="zh-CN" altLang="en-US" sz="150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计算机科学与技术</a:t>
            </a:r>
            <a:endParaRPr lang="zh-CN" altLang="en-US" sz="1500">
              <a:solidFill>
                <a:schemeClr val="tx1">
                  <a:lumMod val="75000"/>
                  <a:lumOff val="2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1" name="TextBox 17"/>
          <p:cNvSpPr txBox="1"/>
          <p:nvPr/>
        </p:nvSpPr>
        <p:spPr>
          <a:xfrm>
            <a:off x="3499327" y="2515410"/>
            <a:ext cx="2430270" cy="3276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ts val="2025"/>
              </a:lnSpc>
            </a:pPr>
            <a:r>
              <a:rPr lang="zh-CN" altLang="en-US" sz="1500" smtClean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在读院校：长沙</a:t>
            </a:r>
            <a:r>
              <a:rPr lang="zh-CN" altLang="en-US" sz="1500" smtClean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学院</a:t>
            </a:r>
            <a:endParaRPr lang="zh-CN" altLang="en-US" sz="1500" smtClean="0">
              <a:solidFill>
                <a:schemeClr val="tx1">
                  <a:lumMod val="75000"/>
                  <a:lumOff val="2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2" name="TextBox 18"/>
          <p:cNvSpPr txBox="1"/>
          <p:nvPr/>
        </p:nvSpPr>
        <p:spPr>
          <a:xfrm>
            <a:off x="3499327" y="3319563"/>
            <a:ext cx="3175920" cy="3276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ts val="2025"/>
              </a:lnSpc>
            </a:pPr>
            <a:r>
              <a:rPr lang="zh-CN" altLang="en-US" sz="150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通讯地址：</a:t>
            </a:r>
            <a:r>
              <a:rPr lang="zh-CN" altLang="en-US" sz="1500" smtClean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长沙市开</a:t>
            </a:r>
            <a:r>
              <a:rPr lang="zh-CN" altLang="en-US" sz="1500" smtClean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福区</a:t>
            </a:r>
            <a:endParaRPr lang="en-US" altLang="zh-CN" sz="1500">
              <a:solidFill>
                <a:schemeClr val="tx1">
                  <a:lumMod val="75000"/>
                  <a:lumOff val="2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3" name="TextBox 19"/>
          <p:cNvSpPr txBox="1"/>
          <p:nvPr/>
        </p:nvSpPr>
        <p:spPr>
          <a:xfrm>
            <a:off x="3499327" y="3737476"/>
            <a:ext cx="2883264" cy="3276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ts val="2025"/>
              </a:lnSpc>
            </a:pPr>
            <a:r>
              <a:rPr lang="zh-CN" altLang="en-US" sz="150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电    </a:t>
            </a:r>
            <a:r>
              <a:rPr lang="zh-CN" altLang="en-US" sz="1500" smtClean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话</a:t>
            </a:r>
            <a:r>
              <a:rPr lang="zh-CN" altLang="en-US" sz="150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：</a:t>
            </a:r>
            <a:r>
              <a:rPr lang="en-US" altLang="zh-CN" sz="150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193 1319 3913</a:t>
            </a:r>
            <a:endParaRPr lang="en-US" altLang="zh-CN" sz="1500">
              <a:solidFill>
                <a:schemeClr val="tx1">
                  <a:lumMod val="75000"/>
                  <a:lumOff val="2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4" name="TextBox 21"/>
          <p:cNvSpPr txBox="1"/>
          <p:nvPr/>
        </p:nvSpPr>
        <p:spPr>
          <a:xfrm>
            <a:off x="6631675" y="2107789"/>
            <a:ext cx="1224000" cy="32573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ts val="2025"/>
              </a:lnSpc>
            </a:pP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自我</a:t>
            </a:r>
            <a:r>
              <a:rPr lang="zh-CN" altLang="en-US" smtClean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评价</a:t>
            </a:r>
            <a:endParaRPr lang="en-US" altLang="zh-CN">
              <a:solidFill>
                <a:schemeClr val="tx1">
                  <a:lumMod val="75000"/>
                  <a:lumOff val="2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5" name="文本框 8"/>
          <p:cNvSpPr txBox="1">
            <a:spLocks noChangeArrowheads="1"/>
          </p:cNvSpPr>
          <p:nvPr/>
        </p:nvSpPr>
        <p:spPr bwMode="auto">
          <a:xfrm>
            <a:off x="6631675" y="2409730"/>
            <a:ext cx="1759850" cy="1769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/>
          <a:lstStyle>
            <a:lvl1pPr>
              <a:defRPr sz="32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1pPr>
            <a:lvl2pPr>
              <a:defRPr sz="28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2pPr>
            <a:lvl3pPr>
              <a:defRPr sz="24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3pPr>
            <a:lvl4pPr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4pPr>
            <a:lvl5pPr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5pPr>
            <a:lvl6pPr eaLnBrk="0" fontAlgn="base" hangingPunct="0"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6pPr>
            <a:lvl7pPr eaLnBrk="0" fontAlgn="base" hangingPunct="0"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7pPr>
            <a:lvl8pPr eaLnBrk="0" fontAlgn="base" hangingPunct="0"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8pPr>
            <a:lvl9pPr eaLnBrk="0" fontAlgn="base" hangingPunct="0"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我是一个爱学习、有计划、乐观向上、兴趣广泛的人，热爱玩游戏和做游戏，梦想开发独立游戏</a:t>
            </a:r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2" name="图片 1" descr="蓝底照片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4375" y="1530350"/>
            <a:ext cx="2297430" cy="229743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 advClick="0"/>
    </mc:Choice>
    <mc:Fallback>
      <p:transition spd="med" advClick="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7"/>
          <p:cNvSpPr txBox="1"/>
          <p:nvPr/>
        </p:nvSpPr>
        <p:spPr>
          <a:xfrm>
            <a:off x="2827412" y="2188914"/>
            <a:ext cx="3489177" cy="961390"/>
          </a:xfrm>
          <a:prstGeom prst="rect">
            <a:avLst/>
          </a:prstGeom>
          <a:noFill/>
        </p:spPr>
        <p:txBody>
          <a:bodyPr wrap="square" lIns="38567" tIns="19283" rIns="38567" bIns="19283" rtlCol="0">
            <a:spAutoFit/>
          </a:bodyPr>
          <a:lstStyle>
            <a:defPPr>
              <a:defRPr lang="zh-CN"/>
            </a:defPPr>
            <a:lvl1pPr>
              <a:defRPr sz="5000" b="1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pPr algn="ctr"/>
            <a:r>
              <a:rPr lang="zh-CN" altLang="en-US" sz="6000" b="0" kern="300" spc="-30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个人</a:t>
            </a:r>
            <a:r>
              <a:rPr lang="zh-CN" altLang="en-US" sz="6000" b="0" kern="300" spc="-30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作品</a:t>
            </a:r>
            <a:endParaRPr lang="zh-CN" altLang="en-US" sz="6000" b="0" kern="300" spc="-300">
              <a:solidFill>
                <a:schemeClr val="tx1">
                  <a:lumMod val="75000"/>
                  <a:lumOff val="2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404854" y="1347854"/>
            <a:ext cx="233429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ct val="0"/>
              </a:spcAft>
            </a:pPr>
            <a:r>
              <a:rPr lang="en-US" altLang="zh-CN" sz="4400" kern="100" smtClean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PART 02</a:t>
            </a:r>
            <a:endParaRPr lang="zh-CN" altLang="zh-CN" sz="4400" kern="100">
              <a:solidFill>
                <a:schemeClr val="tx1">
                  <a:lumMod val="75000"/>
                  <a:lumOff val="2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lt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3254699" y="3284929"/>
            <a:ext cx="2634603" cy="314960"/>
          </a:xfrm>
          <a:prstGeom prst="rect">
            <a:avLst/>
          </a:prstGeom>
          <a:noFill/>
        </p:spPr>
        <p:txBody>
          <a:bodyPr wrap="square" lIns="38567" tIns="19283" rIns="38567" bIns="19283" rtlCol="0">
            <a:spAutoFit/>
          </a:bodyPr>
          <a:lstStyle>
            <a:defPPr>
              <a:defRPr lang="zh-CN"/>
            </a:defPPr>
            <a:lvl1pPr>
              <a:defRPr sz="5000" b="1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pPr algn="ctr"/>
            <a:r>
              <a:rPr lang="zh-CN" altLang="en-US" sz="1800" b="0" spc="225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创作或跟练的</a:t>
            </a:r>
            <a:r>
              <a:rPr lang="zh-CN" altLang="en-US" sz="1800" b="0" spc="225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作品</a:t>
            </a:r>
            <a:endParaRPr lang="zh-CN" altLang="en-US" sz="1800" b="0" spc="225">
              <a:solidFill>
                <a:schemeClr val="tx1">
                  <a:lumMod val="75000"/>
                  <a:lumOff val="2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0" y="2076226"/>
            <a:ext cx="9144000" cy="0"/>
          </a:xfrm>
          <a:prstGeom prst="line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>
            <a:off x="0" y="3173508"/>
            <a:ext cx="9144000" cy="0"/>
          </a:xfrm>
          <a:prstGeom prst="line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十字形 20"/>
          <p:cNvSpPr/>
          <p:nvPr/>
        </p:nvSpPr>
        <p:spPr>
          <a:xfrm>
            <a:off x="5803693" y="971616"/>
            <a:ext cx="374979" cy="374979"/>
          </a:xfrm>
          <a:prstGeom prst="plus">
            <a:avLst>
              <a:gd name="adj" fmla="val 4134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2" name="十字形 21"/>
          <p:cNvSpPr/>
          <p:nvPr/>
        </p:nvSpPr>
        <p:spPr>
          <a:xfrm>
            <a:off x="5702700" y="1394759"/>
            <a:ext cx="249273" cy="249273"/>
          </a:xfrm>
          <a:prstGeom prst="plus">
            <a:avLst>
              <a:gd name="adj" fmla="val 4134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3" name="十字形 22"/>
          <p:cNvSpPr/>
          <p:nvPr/>
        </p:nvSpPr>
        <p:spPr>
          <a:xfrm>
            <a:off x="5558696" y="1192371"/>
            <a:ext cx="154222" cy="154222"/>
          </a:xfrm>
          <a:prstGeom prst="plus">
            <a:avLst>
              <a:gd name="adj" fmla="val 4134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4" name="十字形 23"/>
          <p:cNvSpPr/>
          <p:nvPr/>
        </p:nvSpPr>
        <p:spPr>
          <a:xfrm>
            <a:off x="2847727" y="3288678"/>
            <a:ext cx="154222" cy="154222"/>
          </a:xfrm>
          <a:prstGeom prst="plus">
            <a:avLst>
              <a:gd name="adj" fmla="val 4134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 advClick="0"/>
    </mc:Choice>
    <mc:Fallback>
      <p:transition spd="slow" advClick="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21"/>
          <p:cNvSpPr txBox="1"/>
          <p:nvPr/>
        </p:nvSpPr>
        <p:spPr>
          <a:xfrm>
            <a:off x="590731" y="338034"/>
            <a:ext cx="1980820" cy="43751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240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1.</a:t>
            </a:r>
            <a:r>
              <a:rPr lang="zh-CN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水体</a:t>
            </a:r>
            <a:r>
              <a:rPr lang="zh-CN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渲染</a:t>
            </a:r>
            <a:endParaRPr lang="zh-CN" altLang="en-US" sz="2400">
              <a:solidFill>
                <a:schemeClr val="tx1">
                  <a:lumMod val="75000"/>
                  <a:lumOff val="2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3980" y="894715"/>
            <a:ext cx="3115945" cy="167703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lum contrast="-6000"/>
          </a:blip>
          <a:stretch>
            <a:fillRect/>
          </a:stretch>
        </p:blipFill>
        <p:spPr>
          <a:xfrm>
            <a:off x="3286760" y="629920"/>
            <a:ext cx="2923540" cy="293052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93345" y="2571750"/>
            <a:ext cx="310705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200"/>
              <a:t>1.1</a:t>
            </a:r>
            <a:r>
              <a:rPr lang="zh-CN" altLang="en-US" sz="1200"/>
              <a:t>水面细节图</a:t>
            </a:r>
            <a:endParaRPr lang="zh-CN" altLang="en-US" sz="1200"/>
          </a:p>
        </p:txBody>
      </p:sp>
      <p:sp>
        <p:nvSpPr>
          <p:cNvPr id="6" name="文本框 5"/>
          <p:cNvSpPr txBox="1"/>
          <p:nvPr/>
        </p:nvSpPr>
        <p:spPr>
          <a:xfrm>
            <a:off x="3282315" y="3549650"/>
            <a:ext cx="302641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200"/>
              <a:t>1.2</a:t>
            </a:r>
            <a:r>
              <a:rPr lang="zh-CN" altLang="en-US" sz="1200"/>
              <a:t>部分代码展示</a:t>
            </a:r>
            <a:endParaRPr lang="zh-CN" altLang="en-US" sz="1200"/>
          </a:p>
        </p:txBody>
      </p:sp>
      <p:pic>
        <p:nvPicPr>
          <p:cNvPr id="7" name="图片 6" descr="屏幕截图 2025-12-18 22393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45" y="2887980"/>
            <a:ext cx="3107055" cy="174371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3345" y="4632960"/>
            <a:ext cx="310705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200"/>
              <a:t>1.3</a:t>
            </a:r>
            <a:r>
              <a:rPr lang="zh-CN" altLang="en-US" sz="1200"/>
              <a:t>水面组成</a:t>
            </a:r>
            <a:r>
              <a:rPr lang="zh-CN" altLang="en-US" sz="1200"/>
              <a:t>结构</a:t>
            </a:r>
            <a:endParaRPr lang="zh-CN" altLang="en-US" sz="1200"/>
          </a:p>
        </p:txBody>
      </p:sp>
      <p:sp>
        <p:nvSpPr>
          <p:cNvPr id="9" name="文本框 8"/>
          <p:cNvSpPr txBox="1"/>
          <p:nvPr/>
        </p:nvSpPr>
        <p:spPr>
          <a:xfrm>
            <a:off x="3502025" y="3894455"/>
            <a:ext cx="4814570" cy="888365"/>
          </a:xfrm>
          <a:prstGeom prst="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rtlCol="0">
            <a:noAutofit/>
            <a:scene3d>
              <a:camera prst="orthographicFront"/>
              <a:lightRig rig="threePt" dir="t"/>
            </a:scene3d>
          </a:bodyPr>
          <a:p>
            <a:r>
              <a:rPr lang="zh-CN" altLang="en-US" sz="2000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水底焦散（视差）</a:t>
            </a:r>
            <a:r>
              <a:rPr lang="en-US" altLang="zh-CN" sz="2000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+</a:t>
            </a:r>
            <a:r>
              <a:rPr lang="zh-CN" altLang="en-US" sz="2000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岸边颜色融合</a:t>
            </a:r>
            <a:r>
              <a:rPr lang="en-US" altLang="zh-CN" sz="2000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+</a:t>
            </a:r>
            <a:r>
              <a:rPr lang="zh-CN" altLang="en-US" sz="2000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泡沫</a:t>
            </a:r>
            <a:r>
              <a:rPr lang="en-US" altLang="zh-CN" sz="2000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+</a:t>
            </a:r>
            <a:r>
              <a:rPr lang="zh-CN" altLang="en-US" sz="2000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海边波浪</a:t>
            </a:r>
            <a:r>
              <a:rPr lang="en-US" altLang="zh-CN" sz="2000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+</a:t>
            </a:r>
            <a:r>
              <a:rPr lang="zh-CN" altLang="en-US" sz="2000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噪音法线</a:t>
            </a:r>
            <a:r>
              <a:rPr lang="en-US" altLang="zh-CN" sz="2000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+</a:t>
            </a:r>
            <a:r>
              <a:rPr lang="zh-CN" altLang="en-US" sz="2000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反射</a:t>
            </a:r>
            <a:r>
              <a:rPr lang="en-US" altLang="zh-CN" sz="2000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= </a:t>
            </a:r>
            <a:r>
              <a:rPr lang="zh-CN" altLang="en-US" sz="2000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组成水面。</a:t>
            </a:r>
            <a:endParaRPr lang="zh-CN" altLang="en-US" sz="2000"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0300" y="629920"/>
            <a:ext cx="2615565" cy="147129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0300" y="2101215"/>
            <a:ext cx="2615565" cy="145923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5994400" y="3549650"/>
            <a:ext cx="304800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200"/>
              <a:t>1.4</a:t>
            </a:r>
            <a:r>
              <a:rPr lang="zh-CN" altLang="en-US" sz="1200"/>
              <a:t>场景</a:t>
            </a:r>
            <a:r>
              <a:rPr lang="zh-CN" altLang="en-US" sz="1200"/>
              <a:t>展示</a:t>
            </a:r>
            <a:endParaRPr lang="zh-CN" altLang="en-US" sz="1200"/>
          </a:p>
        </p:txBody>
      </p:sp>
      <p:cxnSp>
        <p:nvCxnSpPr>
          <p:cNvPr id="13" name="直接箭头连接符 12"/>
          <p:cNvCxnSpPr/>
          <p:nvPr/>
        </p:nvCxnSpPr>
        <p:spPr>
          <a:xfrm>
            <a:off x="569595" y="4315460"/>
            <a:ext cx="2230755" cy="0"/>
          </a:xfrm>
          <a:prstGeom prst="straightConnector1">
            <a:avLst/>
          </a:prstGeom>
          <a:ln w="31750">
            <a:gradFill>
              <a:gsLst>
                <a:gs pos="0">
                  <a:schemeClr val="accent1">
                    <a:hueOff val="-4200000"/>
                  </a:schemeClr>
                </a:gs>
                <a:gs pos="100000">
                  <a:schemeClr val="accent1"/>
                </a:gs>
              </a:gsLst>
            </a:gradFill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  <p:custDataLst>
      <p:tags r:id="rId6"/>
    </p:custDataLst>
  </p:cSld>
  <p:clrMapOvr>
    <a:masterClrMapping/>
  </p:clrMapOvr>
  <p:transition spd="slow" advClick="0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21"/>
          <p:cNvSpPr txBox="1"/>
          <p:nvPr/>
        </p:nvSpPr>
        <p:spPr>
          <a:xfrm>
            <a:off x="590731" y="338034"/>
            <a:ext cx="1980820" cy="43751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240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2.</a:t>
            </a:r>
            <a:r>
              <a:rPr lang="zh-CN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卡通</a:t>
            </a:r>
            <a:r>
              <a:rPr lang="zh-CN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渲染</a:t>
            </a:r>
            <a:endParaRPr lang="zh-CN" altLang="en-US" sz="2400">
              <a:solidFill>
                <a:schemeClr val="tx1">
                  <a:lumMod val="75000"/>
                  <a:lumOff val="2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9385" y="721995"/>
            <a:ext cx="3479165" cy="2628900"/>
          </a:xfrm>
          <a:prstGeom prst="rect">
            <a:avLst/>
          </a:prstGeom>
        </p:spPr>
      </p:pic>
      <p:pic>
        <p:nvPicPr>
          <p:cNvPr id="12" name="图片 11" descr="屏幕截图 2025-12-18 23004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3170" y="721995"/>
            <a:ext cx="2068195" cy="1739265"/>
          </a:xfrm>
          <a:prstGeom prst="rect">
            <a:avLst/>
          </a:prstGeom>
        </p:spPr>
      </p:pic>
      <p:pic>
        <p:nvPicPr>
          <p:cNvPr id="13" name="图片 12" descr="屏幕截图 2025-12-18 23005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5350" y="721995"/>
            <a:ext cx="2990215" cy="1739265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3794125" y="2461260"/>
            <a:ext cx="202565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200"/>
              <a:t>2.2</a:t>
            </a:r>
            <a:r>
              <a:rPr lang="zh-CN" altLang="en-US" sz="1200"/>
              <a:t>卡渲中的毛绒</a:t>
            </a:r>
            <a:r>
              <a:rPr lang="zh-CN" altLang="en-US" sz="1200"/>
              <a:t>和金属</a:t>
            </a:r>
            <a:endParaRPr lang="zh-CN" altLang="en-US" sz="1200"/>
          </a:p>
        </p:txBody>
      </p:sp>
      <p:sp>
        <p:nvSpPr>
          <p:cNvPr id="15" name="文本框 14"/>
          <p:cNvSpPr txBox="1"/>
          <p:nvPr/>
        </p:nvSpPr>
        <p:spPr>
          <a:xfrm>
            <a:off x="6457315" y="2461260"/>
            <a:ext cx="202565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200"/>
              <a:t>2.</a:t>
            </a:r>
            <a:r>
              <a:rPr lang="en-US" sz="1200"/>
              <a:t>3</a:t>
            </a:r>
            <a:r>
              <a:rPr lang="zh-CN" altLang="en-US" sz="1200">
                <a:sym typeface="+mn-ea"/>
              </a:rPr>
              <a:t>卡渲中的</a:t>
            </a:r>
            <a:r>
              <a:rPr lang="zh-CN" altLang="en-US" sz="1200">
                <a:sym typeface="+mn-ea"/>
              </a:rPr>
              <a:t>丝袜</a:t>
            </a:r>
            <a:endParaRPr lang="zh-CN" altLang="en-US" sz="1200">
              <a:sym typeface="+mn-ea"/>
            </a:endParaRPr>
          </a:p>
        </p:txBody>
      </p:sp>
      <p:pic>
        <p:nvPicPr>
          <p:cNvPr id="16" name="图片 15" descr="Female_Face_lightmap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385" y="721995"/>
            <a:ext cx="1132205" cy="1132205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158750" y="3350895"/>
            <a:ext cx="347916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200"/>
              <a:t>2.1</a:t>
            </a:r>
            <a:r>
              <a:rPr lang="zh-CN" altLang="en-US" sz="1200"/>
              <a:t>卡渲整体展示（模型取自</a:t>
            </a:r>
            <a:r>
              <a:rPr lang="zh-CN" altLang="en-US" sz="1200"/>
              <a:t>米哈游）</a:t>
            </a:r>
            <a:endParaRPr lang="zh-CN" altLang="en-US" sz="1200"/>
          </a:p>
        </p:txBody>
      </p:sp>
      <p:sp>
        <p:nvSpPr>
          <p:cNvPr id="18" name="文本框 17"/>
          <p:cNvSpPr txBox="1"/>
          <p:nvPr/>
        </p:nvSpPr>
        <p:spPr>
          <a:xfrm>
            <a:off x="159385" y="3659505"/>
            <a:ext cx="3478530" cy="1104265"/>
          </a:xfrm>
          <a:prstGeom prst="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txBody>
          <a:bodyPr wrap="square" rtlCol="0">
            <a:noAutofit/>
          </a:bodyPr>
          <a:p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面部阴影使用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sdf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贴图映射，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身体阴影用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ramp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图采样，使明暗之间还有一层过渡色，增加美感。</a:t>
            </a:r>
            <a:endParaRPr lang="zh-CN" altLang="en-US" sz="16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描边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使用法线外扩法。</a:t>
            </a:r>
            <a:endParaRPr lang="zh-CN" altLang="en-US" sz="16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16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5972810" y="356870"/>
            <a:ext cx="30480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菲尼尔轮廓做的丝袜</a:t>
            </a:r>
            <a:endParaRPr lang="zh-CN" altLang="en-US" sz="16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3170" y="2937510"/>
            <a:ext cx="2322830" cy="1553210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3409315" y="4490720"/>
            <a:ext cx="304800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200">
                <a:solidFill>
                  <a:schemeClr val="tx1"/>
                </a:solidFill>
                <a:ea typeface="+mn-lt"/>
              </a:rPr>
              <a:t>2.4</a:t>
            </a:r>
            <a:r>
              <a:rPr lang="zh-CN" altLang="en-US" sz="1200">
                <a:solidFill>
                  <a:schemeClr val="tx1"/>
                </a:solidFill>
                <a:ea typeface="+mn-lt"/>
              </a:rPr>
              <a:t>比赛项目中用到的</a:t>
            </a:r>
            <a:r>
              <a:rPr lang="zh-CN" altLang="en-US" sz="1200">
                <a:solidFill>
                  <a:schemeClr val="tx1"/>
                </a:solidFill>
                <a:ea typeface="+mn-lt"/>
              </a:rPr>
              <a:t>卡渲</a:t>
            </a:r>
            <a:endParaRPr lang="zh-CN" altLang="en-US" sz="1200">
              <a:solidFill>
                <a:schemeClr val="tx1"/>
              </a:solidFill>
              <a:ea typeface="+mn-lt"/>
            </a:endParaRPr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90945" y="3088640"/>
            <a:ext cx="1419225" cy="1201420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10170" y="3089275"/>
            <a:ext cx="1203325" cy="1200785"/>
          </a:xfrm>
          <a:prstGeom prst="rect">
            <a:avLst/>
          </a:prstGeom>
        </p:spPr>
      </p:pic>
      <p:sp>
        <p:nvSpPr>
          <p:cNvPr id="28" name="文本框 27"/>
          <p:cNvSpPr txBox="1"/>
          <p:nvPr/>
        </p:nvSpPr>
        <p:spPr>
          <a:xfrm>
            <a:off x="6096000" y="4290060"/>
            <a:ext cx="304800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200"/>
              <a:t>2.5</a:t>
            </a:r>
            <a:r>
              <a:rPr lang="zh-CN" altLang="en-US" sz="1200"/>
              <a:t>其他模型在同一</a:t>
            </a:r>
            <a:r>
              <a:rPr lang="en-US" altLang="zh-CN" sz="1200"/>
              <a:t>shader</a:t>
            </a:r>
            <a:r>
              <a:rPr lang="zh-CN" altLang="en-US" sz="1200"/>
              <a:t>下的表现效果</a:t>
            </a:r>
            <a:endParaRPr lang="zh-CN" altLang="en-US" sz="1200"/>
          </a:p>
        </p:txBody>
      </p:sp>
      <p:pic>
        <p:nvPicPr>
          <p:cNvPr id="4" name="图片 3" descr="屏幕截图 2025-12-18 2300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66975" y="596900"/>
            <a:ext cx="1306195" cy="1027430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  <p:transition spd="slow" advClick="0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21"/>
          <p:cNvSpPr txBox="1"/>
          <p:nvPr/>
        </p:nvSpPr>
        <p:spPr>
          <a:xfrm>
            <a:off x="590731" y="338034"/>
            <a:ext cx="1980820" cy="43751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240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3.</a:t>
            </a:r>
            <a:r>
              <a:rPr lang="zh-CN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交互式</a:t>
            </a:r>
            <a:r>
              <a:rPr lang="zh-CN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雪地</a:t>
            </a:r>
            <a:endParaRPr lang="zh-CN" altLang="en-US" sz="2400">
              <a:solidFill>
                <a:schemeClr val="tx1">
                  <a:lumMod val="75000"/>
                  <a:lumOff val="2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4460" y="775335"/>
            <a:ext cx="3387725" cy="206057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24460" y="2835910"/>
            <a:ext cx="338772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200"/>
              <a:t>3.1</a:t>
            </a:r>
            <a:r>
              <a:rPr lang="zh-CN" altLang="en-US" sz="1200"/>
              <a:t>雪地展示</a:t>
            </a:r>
            <a:endParaRPr lang="zh-CN" altLang="en-US" sz="120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1405" y="775335"/>
            <a:ext cx="1374775" cy="137541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6180" y="775335"/>
            <a:ext cx="2335530" cy="137541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621405" y="2156460"/>
            <a:ext cx="371094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200"/>
              <a:t>3.2</a:t>
            </a:r>
            <a:r>
              <a:rPr lang="zh-CN" altLang="en-US" sz="1200"/>
              <a:t>记录交互信息的</a:t>
            </a:r>
            <a:r>
              <a:rPr lang="en-US" altLang="zh-CN" sz="1200"/>
              <a:t>RT</a:t>
            </a:r>
            <a:endParaRPr lang="en-US" altLang="zh-CN" sz="1200"/>
          </a:p>
        </p:txBody>
      </p:sp>
      <p:sp>
        <p:nvSpPr>
          <p:cNvPr id="10" name="文本框 9"/>
          <p:cNvSpPr txBox="1"/>
          <p:nvPr/>
        </p:nvSpPr>
        <p:spPr>
          <a:xfrm>
            <a:off x="124460" y="3111500"/>
            <a:ext cx="3387090" cy="1567815"/>
          </a:xfrm>
          <a:prstGeom prst="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txBody>
          <a:bodyPr wrap="square" rtlCol="0">
            <a:noAutofit/>
          </a:bodyPr>
          <a:p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隐藏在玩家脚底，自下而上观察的交互相机，每帧记录玩家和物体的深度。</a:t>
            </a:r>
            <a:endParaRPr lang="zh-CN" altLang="en-US" sz="16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经过矩阵坐标转换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后，雪地的深度对比记录的深度，小于即表示此处应该塌陷。</a:t>
            </a:r>
            <a:endParaRPr lang="zh-CN" altLang="en-US" sz="16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0295" y="775335"/>
            <a:ext cx="1599565" cy="1376045"/>
          </a:xfrm>
          <a:prstGeom prst="rect">
            <a:avLst/>
          </a:prstGeom>
        </p:spPr>
      </p:pic>
      <p:sp>
        <p:nvSpPr>
          <p:cNvPr id="25" name="文本框 24"/>
          <p:cNvSpPr txBox="1"/>
          <p:nvPr/>
        </p:nvSpPr>
        <p:spPr>
          <a:xfrm>
            <a:off x="7439660" y="2157095"/>
            <a:ext cx="1600200" cy="2749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1200"/>
              <a:t>3.3</a:t>
            </a:r>
            <a:r>
              <a:rPr lang="zh-CN" altLang="en-US" sz="1200"/>
              <a:t>曲面细分</a:t>
            </a:r>
            <a:endParaRPr lang="zh-CN" altLang="en-US" sz="1200"/>
          </a:p>
        </p:txBody>
      </p:sp>
      <p:pic>
        <p:nvPicPr>
          <p:cNvPr id="29" name="图片 28"/>
          <p:cNvPicPr>
            <a:picLocks noChangeAspect="1"/>
          </p:cNvPicPr>
          <p:nvPr/>
        </p:nvPicPr>
        <p:blipFill>
          <a:blip r:embed="rId5"/>
          <a:srcRect r="10584" b="38330"/>
          <a:stretch>
            <a:fillRect/>
          </a:stretch>
        </p:blipFill>
        <p:spPr>
          <a:xfrm>
            <a:off x="3621405" y="2432050"/>
            <a:ext cx="2714625" cy="2155190"/>
          </a:xfrm>
          <a:prstGeom prst="rect">
            <a:avLst/>
          </a:prstGeom>
        </p:spPr>
      </p:pic>
      <p:sp>
        <p:nvSpPr>
          <p:cNvPr id="31" name="文本框 30"/>
          <p:cNvSpPr txBox="1"/>
          <p:nvPr/>
        </p:nvSpPr>
        <p:spPr>
          <a:xfrm>
            <a:off x="3621405" y="4587240"/>
            <a:ext cx="303530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200"/>
              <a:t>3.4</a:t>
            </a:r>
            <a:r>
              <a:rPr lang="zh-CN" altLang="en-US" sz="1200"/>
              <a:t>部分</a:t>
            </a:r>
            <a:r>
              <a:rPr lang="zh-CN" altLang="en-US" sz="1200"/>
              <a:t>代码</a:t>
            </a:r>
            <a:endParaRPr lang="zh-CN" altLang="en-US" sz="1200"/>
          </a:p>
        </p:txBody>
      </p:sp>
      <p:pic>
        <p:nvPicPr>
          <p:cNvPr id="32" name="图片 3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92545" y="2437765"/>
            <a:ext cx="2658110" cy="1616710"/>
          </a:xfrm>
          <a:prstGeom prst="rect">
            <a:avLst/>
          </a:prstGeom>
        </p:spPr>
      </p:pic>
      <p:sp>
        <p:nvSpPr>
          <p:cNvPr id="34" name="文本框 33"/>
          <p:cNvSpPr txBox="1"/>
          <p:nvPr/>
        </p:nvSpPr>
        <p:spPr>
          <a:xfrm>
            <a:off x="6392545" y="4060190"/>
            <a:ext cx="265811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200"/>
              <a:t>3.5z</a:t>
            </a:r>
            <a:r>
              <a:rPr lang="zh-CN" altLang="en-US" sz="1200"/>
              <a:t>轴的交互信息</a:t>
            </a:r>
            <a:endParaRPr lang="zh-CN" altLang="en-US" sz="1200"/>
          </a:p>
        </p:txBody>
      </p:sp>
      <p:sp>
        <p:nvSpPr>
          <p:cNvPr id="35" name="文本框 34"/>
          <p:cNvSpPr txBox="1"/>
          <p:nvPr/>
        </p:nvSpPr>
        <p:spPr>
          <a:xfrm>
            <a:off x="6392545" y="4340860"/>
            <a:ext cx="264795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不局限于平面的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交互</a:t>
            </a:r>
            <a:endParaRPr lang="zh-CN" altLang="en-US" sz="16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  <p:custDataLst>
      <p:tags r:id="rId7"/>
    </p:custDataLst>
  </p:cSld>
  <p:clrMapOvr>
    <a:masterClrMapping/>
  </p:clrMapOvr>
  <p:transition spd="slow" advClick="0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21"/>
          <p:cNvSpPr txBox="1"/>
          <p:nvPr/>
        </p:nvSpPr>
        <p:spPr>
          <a:xfrm>
            <a:off x="590731" y="338034"/>
            <a:ext cx="1980820" cy="43751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240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4.</a:t>
            </a:r>
            <a:r>
              <a:rPr lang="zh-CN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交互式</a:t>
            </a:r>
            <a:r>
              <a:rPr lang="zh-CN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水</a:t>
            </a:r>
            <a:endParaRPr lang="zh-CN" altLang="en-US" sz="2400">
              <a:solidFill>
                <a:schemeClr val="tx1">
                  <a:lumMod val="75000"/>
                  <a:lumOff val="2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3665" y="775335"/>
            <a:ext cx="2543810" cy="211074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24460" y="2886075"/>
            <a:ext cx="253238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200"/>
              <a:t>4.1</a:t>
            </a:r>
            <a:r>
              <a:rPr lang="zh-CN" altLang="en-US" sz="1200"/>
              <a:t>水面展示</a:t>
            </a:r>
            <a:endParaRPr lang="zh-CN" altLang="en-US" sz="12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460" y="3435985"/>
            <a:ext cx="4686935" cy="107251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25095" y="4508500"/>
            <a:ext cx="4686300" cy="3187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1200"/>
              <a:t>4.2</a:t>
            </a:r>
            <a:r>
              <a:rPr lang="zh-CN" altLang="en-US" sz="1200"/>
              <a:t>交互贴图各通道记录的</a:t>
            </a:r>
            <a:r>
              <a:rPr lang="zh-CN" altLang="en-US" sz="1200"/>
              <a:t>信息</a:t>
            </a:r>
            <a:endParaRPr lang="zh-CN" altLang="en-US" sz="1200"/>
          </a:p>
        </p:txBody>
      </p:sp>
      <p:sp>
        <p:nvSpPr>
          <p:cNvPr id="10" name="文本框 9"/>
          <p:cNvSpPr txBox="1"/>
          <p:nvPr/>
        </p:nvSpPr>
        <p:spPr>
          <a:xfrm>
            <a:off x="4935855" y="3486150"/>
            <a:ext cx="4051300" cy="1531620"/>
          </a:xfrm>
          <a:prstGeom prst="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txBody>
          <a:bodyPr wrap="square" rtlCol="0">
            <a:noAutofit/>
          </a:bodyPr>
          <a:p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交互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RT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4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个通道分别表示草地，雪地，此帧改变的交互，水面的交互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信息。集中在一张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RT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上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表示，对性能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友好。</a:t>
            </a:r>
            <a:endParaRPr lang="zh-CN" altLang="en-US" sz="16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unity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的TextureHandle不能跨帧保存信息，因此我交互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RT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用的是RTHandle，手都管理生命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周期。</a:t>
            </a:r>
            <a:endParaRPr lang="zh-CN" altLang="en-US" sz="16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16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4310" y="620395"/>
            <a:ext cx="3088005" cy="226568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733675" y="2886075"/>
            <a:ext cx="309054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200"/>
              <a:t>4.3</a:t>
            </a:r>
            <a:r>
              <a:rPr lang="zh-CN" altLang="en-US" sz="1200"/>
              <a:t>水面涟漪</a:t>
            </a:r>
            <a:r>
              <a:rPr lang="zh-CN" altLang="en-US" sz="1200"/>
              <a:t>算法</a:t>
            </a:r>
            <a:endParaRPr lang="zh-CN" altLang="en-US" sz="120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4220" y="1351280"/>
            <a:ext cx="3095625" cy="177927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5824220" y="3130550"/>
            <a:ext cx="309562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200"/>
              <a:t>4.4RenderFeature</a:t>
            </a:r>
            <a:r>
              <a:rPr lang="zh-CN" altLang="en-US" sz="1200"/>
              <a:t>的部分</a:t>
            </a:r>
            <a:r>
              <a:rPr lang="zh-CN" altLang="en-US" sz="1200"/>
              <a:t>代码</a:t>
            </a:r>
            <a:endParaRPr lang="zh-CN" altLang="en-US" sz="12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1690" y="114935"/>
            <a:ext cx="1507490" cy="88074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09180" y="113030"/>
            <a:ext cx="1305560" cy="88265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5901690" y="995680"/>
            <a:ext cx="281178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200"/>
              <a:t>4.</a:t>
            </a:r>
            <a:r>
              <a:rPr lang="en-US" sz="1200"/>
              <a:t>5</a:t>
            </a:r>
            <a:r>
              <a:rPr lang="zh-CN" altLang="en-US" sz="1200"/>
              <a:t>涟漪细节</a:t>
            </a:r>
            <a:endParaRPr lang="zh-CN" altLang="en-US" sz="1200"/>
          </a:p>
        </p:txBody>
      </p:sp>
    </p:spTree>
    <p:custDataLst>
      <p:tags r:id="rId7"/>
    </p:custDataLst>
  </p:cSld>
  <p:clrMapOvr>
    <a:masterClrMapping/>
  </p:clrMapOvr>
  <p:transition spd="slow" advClick="0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21"/>
          <p:cNvSpPr txBox="1"/>
          <p:nvPr/>
        </p:nvSpPr>
        <p:spPr>
          <a:xfrm>
            <a:off x="590550" y="337820"/>
            <a:ext cx="2218690" cy="43751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240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5.</a:t>
            </a:r>
            <a:r>
              <a:rPr lang="en-US" altLang="zh-CN" sz="240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Raymarching</a:t>
            </a:r>
            <a:endParaRPr lang="en-US" altLang="zh-CN" sz="2400">
              <a:solidFill>
                <a:schemeClr val="tx1">
                  <a:lumMod val="75000"/>
                  <a:lumOff val="2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2" name="图片 1" descr="屏幕截图 2025-12-19 08374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1455" y="775335"/>
            <a:ext cx="2529840" cy="180276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11455" y="4265295"/>
            <a:ext cx="252984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200"/>
              <a:t>5.1</a:t>
            </a:r>
            <a:r>
              <a:rPr lang="zh-CN" altLang="en-US" sz="1200"/>
              <a:t>体积</a:t>
            </a:r>
            <a:r>
              <a:rPr lang="zh-CN" altLang="en-US" sz="1200"/>
              <a:t>雾</a:t>
            </a:r>
            <a:endParaRPr lang="zh-CN" altLang="en-US" sz="12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7535" y="189230"/>
            <a:ext cx="1027430" cy="98615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9150" y="255905"/>
            <a:ext cx="960120" cy="92011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899150" y="1176020"/>
            <a:ext cx="95948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200"/>
              <a:t>5.2</a:t>
            </a:r>
            <a:r>
              <a:rPr lang="zh-CN" altLang="en-US" sz="1200"/>
              <a:t>体积云</a:t>
            </a:r>
            <a:endParaRPr lang="zh-CN" altLang="en-US" sz="1200"/>
          </a:p>
        </p:txBody>
      </p:sp>
      <p:sp>
        <p:nvSpPr>
          <p:cNvPr id="8" name="文本框 7"/>
          <p:cNvSpPr txBox="1"/>
          <p:nvPr/>
        </p:nvSpPr>
        <p:spPr>
          <a:xfrm>
            <a:off x="6939280" y="1176020"/>
            <a:ext cx="208788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200"/>
              <a:t>5.3</a:t>
            </a:r>
            <a:r>
              <a:rPr lang="zh-CN" altLang="en-US" sz="1200"/>
              <a:t>立方体映射为球体</a:t>
            </a:r>
            <a:endParaRPr lang="en-US" altLang="zh-CN" sz="120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4965" y="189230"/>
            <a:ext cx="1049655" cy="98679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rcRect r="5905"/>
          <a:stretch>
            <a:fillRect/>
          </a:stretch>
        </p:blipFill>
        <p:spPr>
          <a:xfrm>
            <a:off x="211455" y="2578100"/>
            <a:ext cx="2529840" cy="168719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89885" y="775335"/>
            <a:ext cx="2928620" cy="2266315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2889885" y="3041650"/>
            <a:ext cx="292862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200"/>
              <a:t>5.4</a:t>
            </a:r>
            <a:r>
              <a:rPr lang="zh-CN" altLang="en-US" sz="1200"/>
              <a:t>下采样</a:t>
            </a:r>
            <a:r>
              <a:rPr lang="zh-CN" altLang="en-US" sz="1200"/>
              <a:t>贴图</a:t>
            </a:r>
            <a:endParaRPr lang="zh-CN" altLang="en-US" sz="1200"/>
          </a:p>
        </p:txBody>
      </p:sp>
      <p:sp>
        <p:nvSpPr>
          <p:cNvPr id="35" name="文本框 34"/>
          <p:cNvSpPr txBox="1"/>
          <p:nvPr/>
        </p:nvSpPr>
        <p:spPr>
          <a:xfrm>
            <a:off x="2889885" y="438150"/>
            <a:ext cx="293624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降低一半分辨率，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优化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性能</a:t>
            </a:r>
            <a:endParaRPr lang="zh-CN" altLang="en-US" sz="16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99150" y="2000250"/>
            <a:ext cx="2994025" cy="1076960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5899150" y="3077210"/>
            <a:ext cx="301244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200"/>
              <a:t>5.5</a:t>
            </a:r>
            <a:r>
              <a:rPr lang="zh-CN" altLang="en-US" sz="1200"/>
              <a:t>大气散射算法</a:t>
            </a:r>
            <a:endParaRPr lang="zh-CN" altLang="en-US" sz="1200"/>
          </a:p>
        </p:txBody>
      </p:sp>
      <p:sp>
        <p:nvSpPr>
          <p:cNvPr id="15" name="文本框 14"/>
          <p:cNvSpPr txBox="1"/>
          <p:nvPr/>
        </p:nvSpPr>
        <p:spPr>
          <a:xfrm>
            <a:off x="5899150" y="1668145"/>
            <a:ext cx="29972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符合现实物理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定律</a:t>
            </a:r>
            <a:endParaRPr lang="zh-CN" altLang="en-US" sz="16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69075" y="3352800"/>
            <a:ext cx="2154555" cy="1442085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6140450" y="4794885"/>
            <a:ext cx="301244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200"/>
              <a:t>5.6</a:t>
            </a:r>
            <a:r>
              <a:rPr lang="zh-CN" altLang="en-US" sz="1200"/>
              <a:t>自定义光源的体积</a:t>
            </a:r>
            <a:r>
              <a:rPr lang="zh-CN" altLang="en-US" sz="1200"/>
              <a:t>光</a:t>
            </a:r>
            <a:endParaRPr lang="zh-CN" altLang="en-US" sz="1200"/>
          </a:p>
        </p:txBody>
      </p:sp>
      <p:sp>
        <p:nvSpPr>
          <p:cNvPr id="18" name="文本框 17"/>
          <p:cNvSpPr txBox="1"/>
          <p:nvPr/>
        </p:nvSpPr>
        <p:spPr>
          <a:xfrm>
            <a:off x="2860040" y="3530600"/>
            <a:ext cx="3589655" cy="1120775"/>
          </a:xfrm>
          <a:prstGeom prst="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txBody>
          <a:bodyPr wrap="square" rtlCol="0">
            <a:noAutofit/>
          </a:bodyPr>
          <a:p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获得场景深度图，下采样降低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分辨率</a:t>
            </a:r>
            <a:endParaRPr lang="zh-CN" altLang="en-US" sz="16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光线步进，每次步进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累计光照</a:t>
            </a:r>
            <a:endParaRPr lang="zh-CN" altLang="en-US" sz="16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模糊得到的雾效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图</a:t>
            </a:r>
            <a:endParaRPr lang="zh-CN" altLang="en-US" sz="16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4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上采样并融合原来的颜色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信息</a:t>
            </a:r>
            <a:endParaRPr lang="zh-CN" altLang="en-US" sz="16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  <p:custDataLst>
      <p:tags r:id="rId9"/>
    </p:custDataLst>
  </p:cSld>
  <p:clrMapOvr>
    <a:masterClrMapping/>
  </p:clrMapOvr>
  <p:transition spd="slow" advClick="0"/>
</p:sld>
</file>

<file path=ppt/tags/tag1.xml><?xml version="1.0" encoding="utf-8"?>
<p:tagLst xmlns:p="http://schemas.openxmlformats.org/presentationml/2006/main">
  <p:tag name="MH" val="20160630124613"/>
  <p:tag name="MH_LIBRARY" val="GRAPHIC"/>
</p:tagLst>
</file>

<file path=ppt/tags/tag10.xml><?xml version="1.0" encoding="utf-8"?>
<p:tagLst xmlns:p="http://schemas.openxmlformats.org/presentationml/2006/main">
  <p:tag name="MH" val="20160630124613"/>
  <p:tag name="MH_LIBRARY" val="GRAPHIC"/>
</p:tagLst>
</file>

<file path=ppt/tags/tag11.xml><?xml version="1.0" encoding="utf-8"?>
<p:tagLst xmlns:p="http://schemas.openxmlformats.org/presentationml/2006/main">
  <p:tag name="MH" val="20160630124613"/>
  <p:tag name="MH_LIBRARY" val="GRAPHIC"/>
</p:tagLst>
</file>

<file path=ppt/tags/tag12.xml><?xml version="1.0" encoding="utf-8"?>
<p:tagLst xmlns:p="http://schemas.openxmlformats.org/presentationml/2006/main">
  <p:tag name="MH" val="20160630124613"/>
  <p:tag name="MH_LIBRARY" val="GRAPHIC"/>
</p:tagLst>
</file>

<file path=ppt/tags/tag13.xml><?xml version="1.0" encoding="utf-8"?>
<p:tagLst xmlns:p="http://schemas.openxmlformats.org/presentationml/2006/main">
  <p:tag name="AS_NET" val="4.0.30319.42000"/>
  <p:tag name="AS_OS" val="Microsoft Windows NT 6.2.9200.0"/>
  <p:tag name="AS_RELEASE_DATE" val="2025.01.14"/>
  <p:tag name="AS_TITLE" val="Aspose.Slides for .NET 4.0 Client Profile"/>
  <p:tag name="AS_VERSION" val="25.1"/>
  <p:tag name="COMMONDATA" val="eyJjb3VudCI6MSwiaGRpZCI6IjUxOWZjYjJjMDJhZDNkZGE3ZjhhYTkyMmEyOGZhY2IzIiwidXNlckNvdW50IjoxfQ=="/>
  <p:tag name="ISPRING_PLAYERS_CUSTOMIZATION" val="UEsDBBQAAgAIABSiw0gVDq0oZAQAAAcRAAAdAAAAdW5pdmVyc2FsL2NvbW1vbl9tZXNzYWdlcy5sbmetWG1v2zYQ/l6g/4EQUGADtrQd0KIYEge0xNhEZMmV6DjZCwRGYmwilJjpxW32ab9mP2y/ZEfKTuK+QFISwDZMyvfc8e6eu6MPjz/nCm1EWUldHDlvD944SBSpzmSxOnIW7OTnDw6qal5kXOlCHDmFdtDx6OWLQ8WLVcNXAr6/fIHQYS6qCpbVyKzu10hmR858nLjhbI6Di8QPJ2EyphNn5Or8hhe3yNcr/Uf5wy/vP3x+++79j4evt5J9gOIZ9v19KGSR3r3pARSwKPQTQCN+EpBz5ozM5zC5cMF8GhBntP0yTHoekTNnZD475RZRRAKWxD71SELjJAiZ9YVPGPGc0YVu0JpvBKo12kjxCdVrAZGsZSlQpWRmH6QaNopGdCnzwhmmQRKRmEXUZTQMnFGsy/L2JwvLm3qtS1BXoUxW/FKJzOqEnLHPb0pRgWpeQ04heNVrCb/UOZfFQafqCC9pMElYGPpxQgJvt+OMSJEhr+RGzUCUCMckAoCSV6J8hGxis8yKI6zUMIQpnUx9eDNjwlSu1gre9VA75gRiMBdFlxTkCIkgu+J4GUaecRqoQhzd8Kr6pMtsLz8eBqoLmAZuCCnosgfgzGDsgCHGEipHWYq07gKbkTjGE5KMw3NIZOBdOEQiPAW6nQ6RuCAxUITEXTIBPqMTbBLeUGyX/zt+pdyks7pFPE1BzrhvI3VTwY5xKbDAMq06GKYmJh8XEDaK/e/QuEUF79rVSm4E2FFmouxUBJXFJZ7Joo8L+ltygqlPvATSyguXCbMlz2jM+S0qdI14tuFFKtClSHkDuX4LzzKZ2Wcmzlb/X438G/F6W1VebQtS4JHzV0Pt2ath3zCrqcCmuhb5Td2l2jhsa/5jrDA5/V0T+hz9cfpjlwQ4ouHzRKaSeaPaqvvk+NxZNjRGnUY80VP9o/XclsRtbR1TKFhjqftLEOimpn9AA1T9pWhwAormbYmGGk6LqwE6g3ALEGj0WIwzcNWeCWfgwgHySzKOKYPZaCkuK1l3jh2WjW2Avh3aFOY8JWpxT8ZLcaVhwlGCb9rpA7qQjXRnQB8MN3utglHmg8kBAK7a5AFIJXOwP+uBuZiRnQfaAr93kqVuVGbJq+S1LfLg2yYXX49NV6XO7a7i1S552yZz/BQr2sNFrdL5gPZ/x7/e8XlAv8dHKSY4cqeJiwOXmEHfcFX1FAIKGFf4LE58PDbiwIWc1+kamumVboqsJ1A7q3vkBAPY9syx4GW6/u+ff3tifGFJu4u2u78OAgFimypI7sB+D3Qtqj+7QBge78vZRR+p7d1mJ9fzqsMoZOGz3CF421pyncPWQbdeSPJt0DBj2J3OgAexTXvdlDC6DUGY4egUapmdwp3RjJfXUAiZ1moQinW1ScB6mPb762VTK1mIIbJPayXmwIzOE+x59q4N5FMyvW57ZgY3inR76VZw6e4L5k5xAHX2CzyRyXogoG1NuyoERG/X9zTffN2p7laV/cvi8PWDfzD+B1BLAwQUAAIACAAUosNICH4LIykDAACGDAAAJwAAAHVuaXZlcnNhbC9mbGFzaF9wdWJsaXNoaW5nX3NldHRpbmdzLnhtbNVX3W7aMBS+5yksT70saTu6diihqgpo1VpAhW3tVWViQ6w6dhbbUHq1p9mD7Ul2HAMFtevSH6RNCBGfn+/8n5jw6DYVaMJyzZWM8G51ByMmY0W5HEf4y6C9fYiRNkRSIpRkEZYKo6NGJczsUHCd9JkxIKoRwEhdz0yEE2OyehBMp9Mq11nuuEpYA/i6Gqs0yHKmmTQsDzJBZvBjZhnTeI5QAgC+qZJztUalglDokc4VtYIhTsFzyV1QRLQF0QkOvNiQxDfjXFlJT5RQOcrHwwi/Ozx2n4WMh2rylEmXE90AoiObOqGUOy+I6PM7hhLGxwm4e1DDaMqpSSK8V3MoIB08RCmwfejEoZwoyIE0c/iUGUKJIf7o7Rl2a/SC4El0JknK4wFwkIs/ws3B9aerXuvi7LTz+XrQ7Z4NTnveiUInWMcJg3VDITikbB6zpZ2QGEPiBPwGnRERmoXBKmkhNlJyzTl3RkMlIPeFFrRROmS0Q1K2Uo3+DZdtkNzFaASBiFmEj3NOBEbcEMHjpbK2Q224KareXpVEgAXtydB5H9+b99mJE5JrturWgqNdzuPGN2UFRTNlkeA3DBmFIH6bwlPC0Gpx0ChXaUGF9jFICw4WJ5xNGT0qcjoH/JOhKzCRWtCEXs0EM97Cd8vv0JCNVA64jEygs4HOtcevPgs4I1rfg5KFj1v9s9Nm6/q002xdbrkACZ0QGT8THArO0sxsBJ/MkFRmoQfpiInVrCgK5bTglYmt+vIyaJ5a4cv81sVYgd5gSTZj5TmF+asHpc0mZFIMohuuAhpGkENJPCYwYlgXXFpWFjAmEikpZojEsNa0G+sJV1YDxQ+wh9Yv99DrIy6L0xhWG1jMKctLQe7s7r2v7X84OPxYrwa/fvzcflJpvvB7gjhzfuOfPLnyl2v/4TYMA7elH1/aJrf/5s7uXbS+lslrp3U5KFXSVr8UXLeMVPdzGakL/5LprbxgSrkAS2nshwzWkuApN4y+ZYu9oE1e9W73PbaZNtlgzK8Zjf8mZH9aXhPX7oVh8OjF1XFSLnkKiXArcXnbbezXduCm+SirUgG09f8OjcpvUEsDBBQAAgAIABSiw0i1/AlkugIAAFUKAAAhAAAAdW5pdmVyc2FsL2ZsYXNoX3NraW5fc2V0dGluZ3MueG1slVZtb+IwDP5+vwJx3+nulZ3UITHGSZN2t+k27XvamjYiTaokZce/vzhN1gQo9LAmEft5bMexzVK1pXzxYTJJc8GEfAatKS8VarxuQoubadZqLfgsF1wD1zMuZE3YdPHxp/2kiUVeYokdyLGcDcmhDzO3nzEUF+PbHGWIkIu6IXz/IEoxy0i+LaVoeXExtWrfgGSUbw3y6sd8tR4MwKjS9xrqKKf1Nco4SiNBKcCUvq9RLrIYyYD5SFf2M5LThzp/+wPajiqqLW35CWWI1pAS4iJfL1GG8dx4j19ljnKeoOGvNtAvn1EGoYzsQcbO776iDDJE0zb/0yONFCUWNOacf8R3DhOkMOOHWV2hXCTghTDQxVdw5bF3vQtA7ms49ymOqxTsCet6sBDw0TMGCy1bSBN/6myqEm+PrTbzAYsNYcoAQlUPejJJP5FWeTexrsf9gTfKi9CX0/SQV8HaGlZdwoG7WN/jV6tbuytCp++6IEMJO6cMUuyVPfK3qesRMlD2yGdGC3jkbH+cwaGpI/lHviXuOc/X31iBE3MsnNWfvBUjPeDoqiBVp/CYWhSwUJjOC60B3y1NrK5LKTnKKeVkR0uiqeC/EJft7WVUmhwYXK+d7qxUU83gVMPZHM2aDstlz3E/OmvckN3PQn+57jzRZovfTInWJK9q87OkphPHM2NiCjNNTjNwTxo4yHu+EQHHxh4i1URuQb4IwcaG4UKDGutedMM1BE+ToAZpcrrKqXNyqvy8rTOQa/NqFJSvcqzsgBUtK2b+9CuFNygOGAPWjqor448T+t6XgcI1ARCZV75ru0NnqVumKYMd+OEPFPbKQ3dLlenSoYZb6gfY6LDlnGZUT7pd0fdKvEMC/Qn8q0krcnxgGdH2mmTK3iyafL+G+1yixezXGTZfuMns2fVS5NjYjytolPjv5D9QSwMEFAACAAgAFKLDSCqWD2f+AgAAlwsAACYAAAB1bml2ZXJzYWwvaHRtbF9wdWJsaXNoaW5nX3NldHRpbmdzLnhtbM2Wb08aMRjA3/Mpmi6+lFPnpiN3GCMYiU6IsE1fmXItXGOvvbU98Hy1T7MPtk+yp1dAiI6dRpaFEOjTPr/nX/u04dF9KtCEacOVjPBufQcjJmNFuRxH+MvgdPsQI2OJpEQoySIsFUZHzVqY5UPBTdJn1sJSgwAjTSOzEU6szRpBMJ1O69xk2s0qkVvgm3qs0iDTzDBpmQ4yQQr4sUXGDJ4RKgDgmyo5U2vWagiFnvRZ0VwwxCl4LrkLiogzmwoc+FVDEt+NtcolPVFCaaTHwwi/Ozx2n/kaT2rxlEmXEtMEoRPbBqGUOyeI6PMHhhLGxwl4e7CP0ZRTm0R4b99RYHXwlFKyfeTEUU4UpEDaGT5lllBiiR96e5bdWzMXeBEtJEl5PIAZ5MKPcGtwe3bTa19ddC7Pbwfd7sWg0/NOlDrBKicMVg2F4JDKdcwWdkJiLYkT8Bt0RkQYFgbLovmykZIrzrkxGioBqS+1MBqBp6KI8LHmRGDELRE8XsxaosfMnnIBMTjd3fpIWvwI9PHGCdGGLRuazxiXxbj5TeWCokLlSPA7hqxCEFGewr+EoeV0o5FWaSkVxFhkBKcMTTibMnpUZmkG/JOhGzCR5qAJmy8TzHoL33P+gIZspDRwGZnAVgU5N55ffxE4I8Y8Qsncx63+RafVvu1cttrXWy5AQidExi+EQwlZmtmN8EmBpLJzPUhHTHLDyqJQTsu5KrHVX18Gw9Nc+DK/dTGW0BssyWasvKQwf/WgstmETMqD6A5XiYYjyKEkngkTMRx3LnNWFRgTiZQUBSIxNCrjjvWEq9yAxB9gjzav99DrIy7L0RhuDrCoKdOVkDu7e+/3P3w8OPzUqAe/fvzcXqs0a+E9QZw538NP1jbxRSN/2g3DwPXO59uw1fm/6sK9q/bXKpm6bF8PKhWp3a+E61ZZ1T2vsurKXxu9pSujkgvQZsb+2ECjETzlltG33DSvKPz6+9dvizcq/AajWLt9/98g/Gjx3Fp5X4XBsw/AGshXH9PN2m9QSwMEFAACAAgAFKLDSGhxUpGaAQAAHwYAAB8AAAB1bml2ZXJzYWwvaHRtbF9za2luX3NldHRpbmdzLmpzjZRNb8IwDIbv/AqUXSfEPmG7ocGkSRwmjdu0QyimVKRJlaQdHeK/rw5fTeqOxRfy8uR17CredrrVYhHrPne37rfbv/t7pwFqVudw7euiRU9RZ0YkC5glKYhEAguQ4nj0JO/OBGXMpDOdlx9oa2p+TOE/Sy5MHc8IC01ohjpcEOA3oW2owz8nsVOra19TrdHz3Fole5GSFqTtSaVT7hh29epWvcQAVgXoC+iSR+CZDtxqI8+ODwOMOhepNOOynKpY9eY8Wsda5XLRln9VZqCrT77eA/2nwcvEsxOJsW8W0jDxZIjRTmYajIFD3scJBgkLPgdR8+279QfqGTcLCugiMYk90qMbjDqd8RgaXRqOMHxMVl6Nbg4wmpyFjd0Td7cYHiF4CbphNb7H8ECV5dk/PmCmVYwdaaDNnp9QofgikfEhdR+D5PCyaNvWvXOh7vpj5j0hFTyhFfX80rbZEYKGAK03lo55TZB3StkJSpREDkVo1LQq6DliwzmC+88u49byaJVW46EajlUbuF6Dniklqtt/XbpnmKuz+wVQSwMEFAACAAgAFKLDSD08L9HBAAAA5QEAABoAAAB1bml2ZXJzYWwvaTE4bl9wcmVzZXRzLnhtbJ2RsQrCMBCG9z5FuN3EbqUkdRPcHHSWmqYaaS8ll1of35SKdJGAQyD/8X0/JCd3r75jT+PJOlSQ8y0wg9o1Fm8Kzqf9pgBGocam7hwaBeiA7apM2rzAozdkArFYgaTgHsJQCjFNE7c0+NhArhtDLCauXS/i6R2K2RTDosLilvYv+zODKssYk9fRduGAVbzHtCCMvFYwOxeN3GLrQPwCGpMATKrBUAJofQJ4DAnAjytAiu+b56RHCvGjYpBitZ4qewNQSwMEFAACAAgAFKLDSCPzQztyAAAAcgAAABwAAAB1bml2ZXJzYWwvbG9jYWxfc2V0dGluZ3MueG1ss7GvyM1RKEstKs7Mz7NVMtQzUFJIzUvOT8nMS7dVCg1x07VQUiguScxLSczJz0u1VcrLV1Kwt+OyyclPTswJTi0pASosVijISaxMLQpJzQUySlL9EnOBKp/tmfJ8ya5n09qfr9ivoJGcX1CpqaRvxwUAUEsDBBQAAgAIAESUV0cjtE77+wIAALAIAAAUAAAAdW5pdmVyc2FsL3BsYXllci54bWytVd9P2zAQfi7S/ofI79gtHQOqBMSQ0B7GhNSx7a0yiZt4TeLMdgjlr9/Zzu+lbEh7aJWc7/vufPfdxb96zlLviUnFRR6gBZ4jj+WhiHgeB+jh6+3xObq6fHfkFyndM+nxKEBlzg2ApsiLmAolLzSA76lOAtQzYGBGXiG5kFzvgfsUuNtIJ0v07mgGLrkKUKJ1sSKkqirMFSDyWIm0NCQKhyIjhWSK5ZpJ4tJAXoNd6b+j4ZeJnOh9wVQPWei3B65JWo5nxQck1RILGZOT+XxBftx9XocJy+gxz5WmeciQB5Wc2VI+0nB3J6IyZcrYZr5Lcs20NklY28zXK744zz0lwwA5h03GlKIxUzjNY0QclkyA/W1KVVLzqAGt4VU7XvNav4153zRutnOkcy7Kx5SrBI76kM46CfTJMKqf2etaBT00Cro1TMiT7FfJJYvs67dWjPMFcgFbxdk8sapCOICnWxpqIfc3AAMV1R3EbdOwaxq2oJYDt9HXHQVqbrtlVJeSNaWa+U88YuILlZIaWVxqWTKfjIw1lgzBPnFXrpvUNcRPdJae/kNvjN+oNT/Va52xgP/RmE9A1NaE5xF7vuXgo1kGNdUMim1sWBcpNjG7nFT5mPV0PTC5HOumwEU8TWXMYAwjqinp7OQQlEmqwCUs5QjbOzgITnicpPDTkwzj04M0GZW7SYbewUFwKsLdBLQ1t2Uk4zqOxNQqyCcT68QPS6VFxl+sPAd7Rq+sDl8buebouuDtwdn8j1EcxGgGc4smVpd56u2r5vDezKlWnc+mcJaBWmEemC4L59XMQlmMfCK2pWWqb/o5NfuwBx3lPDUd01zfQe+iWvMX5lU8Ml+6xdLUJGFGMwH6cL7sMUA/YbsMwlvToYhbkTd1wJjYN/dvK9ps+bp1ruuHOuxDDZ84qxzGzdRHUEcsRZlHox7iovuIqBR22rVk1EvZFm60OAGRiiJA7+GhvvPF6UV35bPFRYO1ed27wC6XN6z0OuFOQaTWdXsRv94N8PgbUEsDBBQAAgAIABSiw0iNMDbvXAgAAJAgAAApAAAAdW5pdmVyc2FsL3NraW5fY3VzdG9taXphdGlvbl9zZXR0aW5ncy54bWy1Wmtu48gR/r+naChYYAME1oN6OdAooMiWTYxMaUXankkQCC2xbREm2QrZ0owW+pF/uUCQEwRBzhAEyF3yY/caqW6SFilLMmlPxLExrK76qrpe/ZB70ZMbaOuIM9/9iXCXBRbl3A0eo/53CPUWzGPhJKQR5VF1T7l3A4d9MYIHJmhAjTgJHBI6mhiN+jU0lB/U7ahdvQtvzUGzgTpN3MBdpOOWBmOXin6paDCmN+par3oAEeOGdEEDfhy1V82NvhQwgoiG3Agc+rWv5LmzQ/kZXIXEcYEv6reb4tmlWnd6UzyoWW91WnjXUBVFaSOtpdf12q7TueyodYRrzVZN2Q26DaWhoHqrVb9s7+qdRkuBt+FlG1Ca+LKNmp1ms6HvGrgB0khVB3pD23WUy3pdBW24e6nthsNBp1ZD9Xpdaeq7VlsZDmoIuBXAUJWucKCiKwOlvVMHar2roKE2HAybO6zjttZC3QZu12q75mCg1Gp75+5nl3XXnlp4Oqk7XwE8GoKjoyK3qkeSq7dYhyEw29RfeYRTFBCffqj8/O+//vL3f/38t7/88s//oB8WbLX9dSVJUJnMKXtqV54aE4EswPpHsHpVOZKySbuyhZGlI9f5UJmvOWfBxYIFHIy9CFjoE6/S/1WcO8nMikiyDQ3LyD2QBd2r68hPUbFEF+QzPOeEFsxfkWA7Yo/sYk4WT48hWwdOITOX2xUNPTd4Au7aZUfDZxV5bsQNTv2cfbgrnuJiK+hXERXmtbF4Ckl6ZE69VGNNfkrI7VW+7pED0Y0buVyKqnXxnBNdkUeaD0BXFc95mQC05KPWEc/rQpx+5cCuiPJvnGX3yJaGeSVxuzwrxVbrVdl8WoXsUTg7L/d6oJ/lPAbdJ3gUFtbEU0hITFAoLBSlxG1y/voBY/J62Et6PmiB4GabS0KSkJPBTBvfTFTz82w0vhrPBsZVpa/FVYlEWX73Q6Pd/VpvtaF1JYIFoawbdTTKgyEJ1qoVwzLt6Xg0A0A8mpn4k13pi9+lRce39sgwcaWf/Kc0wGSK7yp98buI6O10ik17Zo0MHc8Ma2aObemXEbaxXul/Zmu0JBuKOEMbl35BfEkR9Gc3pCjyXEcOiJ7tBmtaQJ8+vlENczbFlj01NNsYm5W+xcJw+xuJTNZ8CdmzJBFy3IjMPepItZAjclz0F9AuN2gI/vGlC5zMJ25wUUT7VL03zKuZPR6PrBk29ZRS6ePAQXpIhKbyQFPVwlPACAks5G8Tn8nskwhI9bzSINfG1fUIfmxhyLX7uPTgh7/BmgmGkExoUEAQEgdPIess63481YUPQSEiaEWi6AsLnVzSZENXANswtTGkpmZn8G0Bk2JD4N1gAalDF7wA3g22LPUKzwbjT5DjUJvjkkLjj1CSH0sKfcYW1BC2CoiZ6p1xpYqKEGWYFkhagwsi8t3bIrJYgJzw5sZl6wgowsNQJrIao4vSmiz84y0E0lBHJ6o9BgZny7dHd0PBlNCBda6ALmhDGtZFdv14a/x+NlSNEdZnkG76+H5myy4plPpkiwLGEXE2JFhQNKcLsoZK2MKY4zpyTERemvCntfsTIjzpP98nrcvU8afv32BSruEdsQw2zKAM9ikr/pp24bZkBm80ROT6SSuKOODNJlgaNtWpMf42IYpcf+3FXfpbBOrZuLLBetWO9/ureNj+D8ZYcQseGNDRBi4rJYRhJRZLDiyeXilBwxyCukncz6HhiyNqKQBznGCYDL0D5g48lzPkDjxaDuIeDyzDhs3WPZ2L40cBYVmrcdSOx1scEj0KJ/TnUp3TBwb7JY+STbyRgbVLhr9IlDNbpdzSYhv2CAw3AfMxTipA9VxfHKKKwd7e4NQV8WqQm889W3uOrG7PfZIrAvh57dOX+7CHkPmS6pEozet4UfrdOw2JpziN9U7KbSCeC7RwrDL1+a6IWVidatczTTU1LE4Uop694nJQHcInI9uajdSBQIAy8QlfLGEVfhAHveJY8YlAx0MV8JLJW5SEi+V///yP4jAH9sRUlFB/WxYHil90TfyM9weTcRr9sQCOrQ7yovKloGByoEpFi5+vbAMS9JscWUi8LPnMF3dchVRDCSRhVG1b1a5voEosWRRsHcJesCTIjTr9CI1P7vUr/RsSPkHjtBnzygJJz4vc5KVt2B9x19xzA1pS/N0rkZi8bUxmqq7Lsz/UqOcunuLl14EDTHLPhzz2WAZPu1ZN6M4HkNRxeXlMubilXQtaQvy+bwibo2vdM2F/o+IR6OE8d0ET8JB5E3G19fIuFxjETRykcZ+H4kifvmU5oiX7ksSu/0C8CNiypEPWCdgwEZvFBDJPO+SeitpxsrgJ5ZDxjnmwLmjxdDLQefqhlKYN5NVvVsEz7YXlcMxKhjKm74mH/Cb9yl/wZ4iH/JZYU8Zwrntp0+FQVjS9jxuQMEsvEjvgoYHsUglP+pbnERaMxL1slJlIQshz+syhfbk22q5Pk3IWtKzB1RMW94Ln7cuNkJlv5bQj8b1DbmCfvtXz+dvjLvfo6eSW84ASzLpavh+rgITnWAnE3x8cOiOmIr5d0Q8VOIiQxVJ0+qiCEowPFeHO+CuaU3KrtJ+JdpaRlNacF/VlP5ftvJTKQHTxcqpYXOznhXrVF37qVc9FqJfAng5gsPbnNMSQAy50uSRCeWKWfZlehd3JHemB3InRLABfAnYAZ6S0EjKEXGLJbVVaLfFLdhz2ltz16IamrSpDyDjn/Px7EVTH+eRW+Yg+8Gx6J5TSVZD0un0u5ntghn5SSp7IskoORkoWHSfzSM7+SLdKF5+9jUeWo7RNi3TPdmjGD6JePaIKeE95v1fNLrPQo158zXpIA1HAO/lHB/8DUEsDBBQAAgAIABSiw0hyCctNChIAACg+AAAXAAAAdW5pdmVyc2FsL3VuaXZlcnNhbC5wbmftm3tYktnWwCmTMS8z1Whk3rrMHGa6oJaZmohpnmo0rcbKKRQnnZqiREXzCqhpZZjMZKUnBdNKLVOjMvEGXkImUel4CU0FlRQFFRUBEYEPv3HK7zln/vj+h+fh5Xn32vtda+39Y++13mfv1KPeB430N+oDAACjw4cOHAcAdEAAwMpUPaCm5O2+zmrNzwr08YNugNI28zHNzarz+4/sBwDIBIOFn3U196tDD/2EBgC+bFz8rmCgioIBAGjt4QP7faMDJvp98MHn5cABuRcWAEs4U59C+X38QISJrq6HR2fKN0lrjJOqbn6XT1m9JSvlB+PkG4ar1mYcsduUNb6OZyXgdyxwBlvIT1mOJ6K6IiRoI7sML+XYUzHcHzOpKKlQ1IfM8IlRnJ7a6SazanZA3MQIb7Dxuou5DnBDYMKKpUt0cGBwSrPRXasCnGWaWi5EqPWN7Axt6gA6S5fnb12Hb0zz/wGvkbw/kz1Zd/OaicXyB2wAbvPpzP1CVCsjBW4m7vrcsK7uMHDbKeci2Q+HicfBOsuemXP2QTj9Kkw1TWhIudMMWCYCmxbBpwfuRAy9bt+5vIWhTkNKcuxxN8nZIXryX5oDXSlrtiXrLzMmH/gMDjDRfVz5Dv6pLcZID9SQElr/WY3rm4TQFcdX3b6Wj3L/WXqOtSSRwvVM3HSXaT2mcxKScDOpHf4r5C8ViVRgssGgG+Wz+4GbzrpSAN+vPOz+74o8m7iX55ckcZBk/bykT7USEotWbAe5euy/ALEDfTIEoXErdDN8WW+vsd0ETzBOfJQ32ns0q7Zn95+SBCjILeXochc6E+4aPMh/YAe6b/CXigdlKzSWrYEsG5sbG9ZAXG+6th+dvfxdC2fc9E9JHckgz61ouQsX65p1jx47et+g9ZP/79gJGsv0QMsG4YChHmiTx6YL383bG59DSZckgayUo5t9l7uwJ3B4ZdF337WmjHzyfxSpGStIssGysdqi6cnftvxmZ4wx03+5N25J8pzvVrRm23IXNj4PX+FrfGfEDf3J/9k9mzSWNSwfq7U6DbqH1h7aeJNqlNKTDV2SdKM3++qZLHfByK8SsE3/B3Re5ScV8xsXLRtcPlY3VgyufKT3jZEH91rDeCtpSTJeqcVNi5sWNy1uWty0uGlx0+KmxU2LmxY3LW5a3LS4aXHT4qbFTYubFjctblrctLhpcdPipsVNi5sWNy1uWty0uGlx0+KmxU2LmxY3LW5a3LS4aXHT4qbFTYvb/we36KnJatFkvANw+Qbt0KeLNddBTP8DTKc9w1W1BZ/2S1Owf2vgBYqqoN6w9belqt5/S0BhAbyCfedTKRv1t+AZsbl2WXmmSxvC6578l64eKAqdlvaiRAHx0/R+NAtaoWg+RX2hmC2EYfgugrAuXjHjJ4Ks03hEett5yZSIPTZQWTWej0Fa/Ug0e88g4BZ4R/jXJQtCe54UCeP613AqWYS91/F7ufFomZyFU7WlpPZeO0WosIxig1axeve6L+l3eF8nLKNhzzM//ujNES48J/W2hz0RwnsrRfd5xz0W7vNpEfEjmagvQdY1Uw0ndPFhocIwFNQBWap+aKX89ZQVslTRw8JekX1AlilZkTilECGiyltRnPh4WTXXPxKBdMkV7sBtlTdaqaZGu9Xj52Fx490+/OPsfRHOyHNBWJyil2tZzXlfabnr9py5J2G4GKEUTL7mxzwtnL1Z2PX2F25hW8uERRBwQ1G4tJTq+Uvr6tn2SKqYKNpBiuqKvDfJP21d1lNgMNc6OHQ64wx0chYfTJyqFWFE1Y5kOJrrA5V0quFlSYeVccQ/3jO+cJlKzKax+3KFOap8BIPq5mEh9sHOZOxV+zPK3RqyPPyleV9hRgNtnvV2RQpeR9baZoYfA49vfdSJs269lPv7dLe33LwCei+2VGLePFM5Toyjdwg+jiEMPO39JzfsfsdyvevGcha31ELJlomBb6XlwOvlhOpzOX1uzx3hzzAPoqZjPaNfwwPAQZFbfsKVrQaVnyWLPr64Lxhb3f9rZoXzejZ0UheXfC1s4Wl5mesxNcy7ifGLyTfIkxK1iR6j5Z8OpuztXwV9W+z9vnC7qQinVsiAd8J63f+ZrjSXmDf90HOZ8JgknoovDQ1LNWGhS7zn550mhcwwdN8i9uUoCYTEemzVcbtrll+Nl516GeD0JdIaBElfeAvgTWxFNroSc9q4V16iDp2EQGRnnTkX7YjuxGS2muWOIEYQTqTop2519Q3M4mCjizLm5dve+OU5zdJj/viDnPvQBeHoH7tja8IOKLXcepuiNGrRgGfepJmcfmk4gpleHtTqynGtBakhpFW5PNudckcGvwYpq7yifttOfspMwW9tpDtQkI0eexrFMh7rC1/wq4cWiN3ObMcJegR3/J+UrNxffRrpVJtdsueieU+w6HpaGiNinO+n8Ltnyf2eA5FsiW0OiujtoJLMYQxCoiLoAWcLOlf2UwsNvLOntlP2HKyMEUwc82ScbR1uoKc00KmydsKKE6NFTF08k2rDLQ8N++NGKFl10L8s5t9oIhNLdOSk79Vhnx9wQQVyolbSgmcP584iZsRsQq+/k6VnpgEIpAeSXClyV+za5tfJubUnG5N5bWzmsvWA5H3BhQfZk5VFuFyV8fMxEn4srLSCfAS3srsbfUxtL0WlCbmv+UP2Wwux6eUEejPdHkblmFtr5iYCMAArH7ZHXX+RF4eLkTVvL8sxtiH5UbpbVV4/9lzOJN7mtE1veT5y+ViF8gbLKbUk1BZ72ldZK2J0kXjkKBrLqS2yASZleXHvnazPHzk+iFpVt9a+wKyqsOKJ4l/AG/q6Hb0tjU2zc9amppt/ZfKzQkYDxH6TpylzmkmCKjOD17qYx1qMhnwQR71gAnQKNzjIfKT7hs0ncyr8nc7xF/qipqk+ytVpDfTU7SAklkXPq6hOq3DvGu4glNP2Bo3h64eZ3GCBH7s3XRCUnBrWJ0jGwk9uX8fjFppVHZzawM5uC1mVWPXMjXEZlnph7DJa0v0am07Oq7aU3WeEt3HR5GH6y4BO1QIfxo0wVISA4TuqpeWiDbZ1dbZAbzn55Qm9VhhVViuCxlqUiWw7mLj5jtxJqqQENUHCSHsYAUJZv4+y9yvs1NXsqJg0NQmHK1I8ZQpEO7loQZUn46JQ2SURkjvROZwrzk2xlhKRJOdLKLeqJh3h7wJNl4giaZoi5cy7CQJ0PW+a9ELtRnGwhe9IjKgERQM5/ko3hHWNqEbc9pDOlN88p6SFDiKb2cY6hh+NOuMmCI6plhX/ogmDF9QO9aVsmTvO0iV+bhRtVeV911tS2SS7IffZvMBEqMLRHWFD1OHKHTEfwhFinq3RvsgGBK6JdmvLZS66VPFk4ARO4Ejgn9n/UJXGC5t6oJIluYsAfor49H7cYryET8WM4duG5SC54ooXKm5z9UTKMUqgkIrZGe3ixfXQKaPOCw7XnzWG8ZKjXgk7MgbWQgrANSarOLHCEoZb/ay9ghq1MBlFq65URZx4MFmo8q3zixtyruW0e6VXsqZrS0hcijIvNKxXSejtFJcm2DZ0OR+4xdtHrLclxGGzX5AXFwUDUAP9nN2Z3yupqILCZDz5uK06jot50bRx8bhUv+tQofuEgW7QnryAMlkKfl6GUM1kEsrlnoNnX8k7Nh3TuNbZm5bumBewC92C8ca/XFuUvhokqWSEmW+3UJz8ps0E0tzUPr0Wkpzaeuh1frhywnpcpsxaDfLqi+KRrHjsSwNZGXz55abm/cSP7xl6Rl2vfBo9iJsImJViYZrJb5jtHzq+FpA/2EqRaRmiINzPwvbxdEeXrd90BRUH2UjxnTTr2p0XqfM2K0/0X6latwsD5+uDJI730gmh5M3whTEf3AeMZm2irrBVFuGKma8tL7FlrYXFKwaTlKVSKEpaVl9nC2YpNNPIURv7rYQM7lpDQVVku79iZwFq2lQdAO7uIIw9faP3rUQW7elbe3m0m0+2exg0GZWMn64RxliersyCsWMDOliOmH2deRXQ1SA17Xv0zVAVR+CeabF7ICz7W2fejP6XKZKvc+feTCIRig+TZty5piCrxY6MslJ0M0JKtwbPNZHfn+ALV4Oo3k4KWZ+cJgSuo92Ko4bbqp8cEVd43Pp6Qp46296bL1C8jXgojvbsXABvu+yIgN9n3VNsZBNdCGSf4JqSC9RwcoTaxKvpqYcSqv7eV3w377GiNzymx8/J5SRk/UmISiWjiUjY+TF/3RtJsaM8OT+XVuntXxHyUlJXTUXZEw1z1kEKrDuD3i68U0Y6FZCK2WuAGw6ZRo89zkwPUcqIXqK4W5wK/tka4gVVR/77Sz+QShPMY4vffcgYfcyjSLEjHvJoy4671zEofNWECkk/t+ruhaL7aj0uugR+59Zj3lb4jmT86cdzLedd0MjnWcD0qpD+c8LEKAzX2MnUT9HgfP8ZOdwRl7ceEt8fMV81DY+hPUrkk+ImHyWQXw2FjhZ63GIr/j1iFXum0zk0zQRfpYqXBE3IcspFl3picby4rllbgtXmamt4C3f9CTViMI+z+UeUhVmcvQDLEJPUwc/QyfhdYWn7YTsvrrMXgG519RJDzpC7o3oOusz83r8YQ/Rr1uM4q1NXDLFzjVacGmUrYzDoqHUoo4bihXo5nBIzXw2R9pcGZJXAHcacuh717n5TxwNysIqJgzTPn5lIKSWEuIZ75TaC6ylwEueO+oKZQRlR/Wzq1xPTqA7GCTCHxyXI+9d3KE6/+M3JUiItWmsucBFGW8RSI2uehhYz+airG2W7Mdu7HaiFwJJpOLL8sdcOC82iZADKCD1mVo4k0J1dO0NxkmJEf3wa945DbVsmdfZxP4g6pVs/1JxE17uaRA+nOI3Qh7tDj1lf4lVEGIC8AT7lfKmh7XOO65DM3xy9RfUI9TL442EYFTwtR8QM332Y5GHBBK+HkN4knm4QT2si0RHG1SNX3R/T5TcPKHtnncovzQ5+hfPTBMiTE/p/tLPb2ocz52MRseYQBO72oJ/jScNZu6khvDVpVlrkWcsBw1i3JR/5VdcUsYMpoPQv1zfQL6npP2riOFjx+uscgR2if27gC9h3i5E5PRF6JDPW1n8eODhDAnuOhEwaXto91bKb9Up/g6cLRAIdh8ST5seOMqgWF80PbgdlZGwezOeT1moQi0PhnaS6V8bMkpkVxECHgHSQDtSoRj6SDZ6gOUj3LBzuD3krz4iF+wyJqap5IbjktF9lVvkzBWf9ibgdI8UgMQbEWR/Zn3eA4oCjOEgrCkJifi5hkWeNGoahPnda+vtMu0MecNC04T1z98uqP/Lu5/beY6hmmNYHqQTNX39V2vzvLxT2EeohEC3a2EZA46NSnxr1S7ZeUL4qEhqaNtDljR61ODTToM+WDZVA8z25cDhV+fGNLbplAyVEJzN6wmVE4oLJ/rZwjBUFElnLoRFoCuWATkz6VWpB10IrCosWk+QlsJtSTZw+OqngqqmhYSlxEKxmTuP0YtY9eTf7xAcj+PgPXp/nuETinxu02BVligOMhRZCItPMQSJD5PByIDG5SKxO5NDeLLAVep6arsSsv0611CQWyCNk5Nc9fBdZJZ3bBjWykpypEtoHTEHUSfwsBNu2TBZG4mX79p8fguY7+2eCxbusgZCggb7ho/MHYoTKEkdYzXs0dw9jyHy4byQ07NYfr80peznRQafirKlzdGtOVdL0gpjFhReWnqmY3hL1L5Ajoyfs3P8mTAMvgE/rKt9HlfZdSaqVLkxtZGHYQDz6Djq70QOzP7c4EY7e9DqAn3XyZYPbBK2o4monV1xxGKPJTGgx24/4/8MPLtVt22vMyP4zhWWaUQrQtD38m2dYX1XD1DsR6IMp+J25A/fLFO2e1hOCU81sQhER20nr+oW90OcsZdJs9o2kOy4lYn1ROhoKEfOR3C9E8piwoE953SGzxYRwu81/vtl4/GOZouPR59zx/EA9TDX9FThzJfD/nA4OXjwdjFOJc8H9qQdiMKntLS1pn7PGy4tStSZM+q9nhwNlXNhJ62/YEeGROC/bT28NDH1JRbC9g/mqBSFC7fT9k7qOLwg/Ze/5fFTZ5qjj2YUYY4jASqUU4UScOBF0c+PtDcvt6rv4INx9+PpYrlrH79f0GbuYaBpA8zns4X2g1C0w6X8AUEsDBBQAAgAIABSiw0jXo5xjSwAAAGoAAAAbAAAAdW5pdmVyc2FsL3VuaXZlcnNhbC5wbmcueG1ss7GvyM1RKEstKs7Mz7NVMtQzULK34+WyKShKLctMLVeoAIoBBSFASaESyDVCcMszU0oybJXMzcwRYhmpmekZJbZKpuamcEF9oJEAUEsBAgAAFAACAAgAFKLDSBUOrShkBAAABxEAAB0AAAAAAAAAAQAAAAAAAAAAAHVuaXZlcnNhbC9jb21tb25fbWVzc2FnZXMubG5nUEsBAgAAFAACAAgAFKLDSAh+CyMpAwAAhgwAACcAAAAAAAAAAQAAAAAAnwQAAHVuaXZlcnNhbC9mbGFzaF9wdWJsaXNoaW5nX3NldHRpbmdzLnhtbFBLAQIAABQAAgAIABSiw0i1/AlkugIAAFUKAAAhAAAAAAAAAAEAAAAAAA0IAAB1bml2ZXJzYWwvZmxhc2hfc2tpbl9zZXR0aW5ncy54bWxQSwECAAAUAAIACAAUosNIKpYPZ/4CAACXCwAAJgAAAAAAAAABAAAAAAAGCwAAdW5pdmVyc2FsL2h0bWxfcHVibGlzaGluZ19zZXR0aW5ncy54bWxQSwECAAAUAAIACAAUosNIaHFSkZoBAAAfBgAAHwAAAAAAAAABAAAAAABIDgAAdW5pdmVyc2FsL2h0bWxfc2tpbl9zZXR0aW5ncy5qc1BLAQIAABQAAgAIABSiw0g9PC/RwQAAAOUBAAAaAAAAAAAAAAEAAAAAAB8QAAB1bml2ZXJzYWwvaTE4bl9wcmVzZXRzLnhtbFBLAQIAABQAAgAIABSiw0gj80M7cgAAAHIAAAAcAAAAAAAAAAEAAAAAABgRAAB1bml2ZXJzYWwvbG9jYWxfc2V0dGluZ3MueG1sUEsBAgAAFAACAAgARJRXRyO0Tvv7AgAAsAgAABQAAAAAAAAAAQAAAAAAxBEAAHVuaXZlcnNhbC9wbGF5ZXIueG1sUEsBAgAAFAACAAgAFKLDSI0wNu9cCAAAkCAAACkAAAAAAAAAAQAAAAAA8RQAAHVuaXZlcnNhbC9za2luX2N1c3RvbWl6YXRpb25fc2V0dGluZ3MueG1sUEsBAgAAFAACAAgAFKLDSHIJy00KEgAAKD4AABcAAAAAAAAAAAAAAAAAlB0AAHVuaXZlcnNhbC91bml2ZXJzYWwucG5nUEsBAgAAFAACAAgAFKLDSNejnGNLAAAAagAAABsAAAAAAAAAAQAAAAAA0y8AAHVuaXZlcnNhbC91bml2ZXJzYWwucG5nLnhtbFBLBQYAAAAACwALAEkDAABXMAAAAAA="/>
  <p:tag name="ISPRING_PRESENTATION_TITLE" val="HG000766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SCORM_RATE_SLIDES" val="1"/>
  <p:tag name="ISPRING_ULTRA_SCORM_COURSE_ID" val="A3562450-DA29-4B13-9490-041F45B4D6D0"/>
  <p:tag name="ISPRINGCLOUDFOLDERID" val="0"/>
  <p:tag name="ISPRINGCLOUDFOLDERPATH" val="资源库"/>
  <p:tag name="ISPRINGONLINEFOLDERID" val="0"/>
  <p:tag name="ISPRINGONLINEFOLDERPATH" val="内容列表"/>
  <p:tag name="KSO_WPP_MARK_KEY" val="cd4aa9e2-30a9-422f-9334-b7e0afb5d3ce"/>
</p:tagLst>
</file>

<file path=ppt/tags/tag2.xml><?xml version="1.0" encoding="utf-8"?>
<p:tagLst xmlns:p="http://schemas.openxmlformats.org/presentationml/2006/main">
  <p:tag name="MH" val="20160630124613"/>
  <p:tag name="MH_LIBRARY" val="GRAPHIC"/>
</p:tagLst>
</file>

<file path=ppt/tags/tag3.xml><?xml version="1.0" encoding="utf-8"?>
<p:tagLst xmlns:p="http://schemas.openxmlformats.org/presentationml/2006/main">
  <p:tag name="MH" val="20160630124613"/>
  <p:tag name="MH_LIBRARY" val="GRAPHIC"/>
</p:tagLst>
</file>

<file path=ppt/tags/tag4.xml><?xml version="1.0" encoding="utf-8"?>
<p:tagLst xmlns:p="http://schemas.openxmlformats.org/presentationml/2006/main">
  <p:tag name="MH" val="20160630124613"/>
  <p:tag name="MH_LIBRARY" val="GRAPHIC"/>
</p:tagLst>
</file>

<file path=ppt/tags/tag5.xml><?xml version="1.0" encoding="utf-8"?>
<p:tagLst xmlns:p="http://schemas.openxmlformats.org/presentationml/2006/main">
  <p:tag name="MH" val="20160630124613"/>
  <p:tag name="MH_LIBRARY" val="GRAPHIC"/>
</p:tagLst>
</file>

<file path=ppt/tags/tag6.xml><?xml version="1.0" encoding="utf-8"?>
<p:tagLst xmlns:p="http://schemas.openxmlformats.org/presentationml/2006/main">
  <p:tag name="MH" val="20160630124613"/>
  <p:tag name="MH_LIBRARY" val="GRAPHIC"/>
</p:tagLst>
</file>

<file path=ppt/tags/tag7.xml><?xml version="1.0" encoding="utf-8"?>
<p:tagLst xmlns:p="http://schemas.openxmlformats.org/presentationml/2006/main">
  <p:tag name="MH" val="20160630124613"/>
  <p:tag name="MH_LIBRARY" val="GRAPHIC"/>
</p:tagLst>
</file>

<file path=ppt/tags/tag8.xml><?xml version="1.0" encoding="utf-8"?>
<p:tagLst xmlns:p="http://schemas.openxmlformats.org/presentationml/2006/main">
  <p:tag name="MH" val="20160630124613"/>
  <p:tag name="MH_LIBRARY" val="GRAPHIC"/>
</p:tagLst>
</file>

<file path=ppt/tags/tag9.xml><?xml version="1.0" encoding="utf-8"?>
<p:tagLst xmlns:p="http://schemas.openxmlformats.org/presentationml/2006/main">
  <p:tag name="MH" val="20160630124613"/>
  <p:tag name="MH_LIBRARY" val="GRAPHI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宋体"/>
        <a:ea typeface="宋体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宋体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等线 Light"/>
        <a:cs typeface="Arial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等线"/>
        <a:cs typeface="Arial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Calibri Light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宋体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1815</Words>
  <Application>WPS 演示</Application>
  <PresentationFormat>On-screen Show (16:9)</PresentationFormat>
  <Paragraphs>239</Paragraphs>
  <Slides>16</Slides>
  <Notes>20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4" baseType="lpstr">
      <vt:lpstr>Arial</vt:lpstr>
      <vt:lpstr>宋体</vt:lpstr>
      <vt:lpstr>Wingdings</vt:lpstr>
      <vt:lpstr>Arial Narrow</vt:lpstr>
      <vt:lpstr>微软雅黑</vt:lpstr>
      <vt:lpstr>Arial Unicode MS</vt:lpstr>
      <vt:lpstr>等线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51简历模板</dc:title>
  <dc:creator>51简历模板</dc:creator>
  <cp:keywords>51简历模板</cp:keywords>
  <dc:description>51简历模板</dc:description>
  <dc:subject>51jianli-moban.com</dc:subject>
  <cp:category>51简历模板</cp:category>
  <cp:lastModifiedBy>王强</cp:lastModifiedBy>
  <cp:revision>142</cp:revision>
  <dcterms:created xsi:type="dcterms:W3CDTF">2025-04-20T09:11:00Z</dcterms:created>
  <dcterms:modified xsi:type="dcterms:W3CDTF">2025-12-19T06:27:30Z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0362A1EC9C7243F69208168ADE1C7A7B_13</vt:lpwstr>
  </property>
  <property fmtid="{D5CDD505-2E9C-101B-9397-08002B2CF9AE}" pid="3" name="KSOProductBuildVer">
    <vt:lpwstr>2052-12.8.2.18205</vt:lpwstr>
  </property>
  <property fmtid="{D5CDD505-2E9C-101B-9397-08002B2CF9AE}" pid="4" name="KSOTemplateUUID">
    <vt:lpwstr>v1.0_mb_sdmD2ila0W9JTnzBaG2cOg==</vt:lpwstr>
  </property>
</Properties>
</file>